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4561" r:id="rId2"/>
    <p:sldMasterId id="2147483692" r:id="rId3"/>
  </p:sldMasterIdLst>
  <p:notesMasterIdLst>
    <p:notesMasterId r:id="rId37"/>
  </p:notesMasterIdLst>
  <p:handoutMasterIdLst>
    <p:handoutMasterId r:id="rId38"/>
  </p:handoutMasterIdLst>
  <p:sldIdLst>
    <p:sldId id="655" r:id="rId4"/>
    <p:sldId id="699" r:id="rId5"/>
    <p:sldId id="706" r:id="rId6"/>
    <p:sldId id="701" r:id="rId7"/>
    <p:sldId id="702" r:id="rId8"/>
    <p:sldId id="703" r:id="rId9"/>
    <p:sldId id="704" r:id="rId10"/>
    <p:sldId id="705" r:id="rId11"/>
    <p:sldId id="707" r:id="rId12"/>
    <p:sldId id="708" r:id="rId13"/>
    <p:sldId id="709" r:id="rId14"/>
    <p:sldId id="710" r:id="rId15"/>
    <p:sldId id="711" r:id="rId16"/>
    <p:sldId id="712" r:id="rId17"/>
    <p:sldId id="718" r:id="rId18"/>
    <p:sldId id="713" r:id="rId19"/>
    <p:sldId id="714" r:id="rId20"/>
    <p:sldId id="715" r:id="rId21"/>
    <p:sldId id="716" r:id="rId22"/>
    <p:sldId id="717" r:id="rId23"/>
    <p:sldId id="719" r:id="rId24"/>
    <p:sldId id="721" r:id="rId25"/>
    <p:sldId id="722" r:id="rId26"/>
    <p:sldId id="723" r:id="rId27"/>
    <p:sldId id="725" r:id="rId28"/>
    <p:sldId id="726" r:id="rId29"/>
    <p:sldId id="727" r:id="rId30"/>
    <p:sldId id="728" r:id="rId31"/>
    <p:sldId id="729" r:id="rId32"/>
    <p:sldId id="732" r:id="rId33"/>
    <p:sldId id="730" r:id="rId34"/>
    <p:sldId id="731" r:id="rId35"/>
    <p:sldId id="700" r:id="rId36"/>
  </p:sldIdLst>
  <p:sldSz cx="9144000" cy="6858000" type="screen4x3"/>
  <p:notesSz cx="6794500" cy="992187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5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828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24" autoAdjust="0"/>
    <p:restoredTop sz="94660" autoAdjust="0"/>
  </p:normalViewPr>
  <p:slideViewPr>
    <p:cSldViewPr>
      <p:cViewPr varScale="1">
        <p:scale>
          <a:sx n="74" d="100"/>
          <a:sy n="74" d="100"/>
        </p:scale>
        <p:origin x="125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2970" y="-108"/>
      </p:cViewPr>
      <p:guideLst>
        <p:guide orient="horz" pos="3125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24" cy="496570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7890" y="0"/>
            <a:ext cx="2945024" cy="496570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r">
              <a:defRPr sz="1200"/>
            </a:lvl1pPr>
          </a:lstStyle>
          <a:p>
            <a:pPr>
              <a:defRPr/>
            </a:pPr>
            <a:fld id="{B5BAA5AD-2530-457C-93C6-C5D406C926AD}" type="datetimeFigureOut">
              <a:rPr lang="cs-CZ"/>
              <a:pPr>
                <a:defRPr/>
              </a:pPr>
              <a:t>2.11.2016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3719"/>
            <a:ext cx="2945024" cy="496570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7890" y="9423719"/>
            <a:ext cx="2945024" cy="496570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r">
              <a:defRPr sz="1200"/>
            </a:lvl1pPr>
          </a:lstStyle>
          <a:p>
            <a:pPr>
              <a:defRPr/>
            </a:pPr>
            <a:fld id="{BFB99860-121A-4D9C-B35E-CA3AA5C3B9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84471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24" cy="496570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7890" y="0"/>
            <a:ext cx="2945024" cy="496570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183FC80-F79B-405D-9A25-442623E234EF}" type="datetimeFigureOut">
              <a:rPr lang="cs-CZ"/>
              <a:pPr>
                <a:defRPr/>
              </a:pPr>
              <a:t>2.11.2016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5" tIns="45693" rIns="91385" bIns="45693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133" y="4713447"/>
            <a:ext cx="5436235" cy="4464368"/>
          </a:xfrm>
          <a:prstGeom prst="rect">
            <a:avLst/>
          </a:prstGeom>
        </p:spPr>
        <p:txBody>
          <a:bodyPr vert="horz" lIns="91385" tIns="45693" rIns="91385" bIns="45693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3719"/>
            <a:ext cx="2945024" cy="496570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7890" y="9423719"/>
            <a:ext cx="2945024" cy="496570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43ACFC-02A4-4A3E-8F21-08F1E6C76F1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72038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A1B418-0C24-4167-8C68-096A6F340D5E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74535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A1B418-0C24-4167-8C68-096A6F340D5E}" type="slidenum">
              <a:rPr lang="cs-CZ" smtClean="0"/>
              <a:pPr>
                <a:defRPr/>
              </a:pPr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178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latin typeface="Arial Narrow" pitchFamily="34" charset="0"/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0070C0"/>
                </a:solidFill>
                <a:latin typeface="Arial Narrow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893A0-9A9C-46EF-B4E8-FA7D3BDACA4F}" type="datetime1">
              <a:rPr lang="cs-CZ" smtClean="0"/>
              <a:t>2.11.2016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5EA54-5876-47E2-B462-6E8B8481649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5008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F783F-D262-4A8C-843B-D61E3AE7C741}" type="datetime1">
              <a:rPr lang="cs-CZ" smtClean="0"/>
              <a:t>2.11.2016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25319-EE8F-409A-A966-3F660C0741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5859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5770F-E023-497C-B135-00BEF3566DCB}" type="datetime1">
              <a:rPr lang="cs-CZ" smtClean="0"/>
              <a:t>2.11.2016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3A416-74FF-423E-ADEF-8E31B53DD8D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5946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D6E27-22CE-4B1F-8532-EE6E1B01980D}" type="datetime1">
              <a:rPr lang="cs-CZ" smtClean="0"/>
              <a:t>2.11.2016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4D-1C43-49DA-BBDB-68400ED42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5190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Narrow" panose="020B0606020202030204" pitchFamily="34" charset="0"/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>
                <a:latin typeface="Arial Narrow" panose="020B0606020202030204" pitchFamily="34" charset="0"/>
              </a:defRPr>
            </a:lvl1pPr>
            <a:lvl2pPr>
              <a:defRPr b="1">
                <a:solidFill>
                  <a:srgbClr val="FF0000"/>
                </a:solidFill>
                <a:latin typeface="Arial Narrow" panose="020B0606020202030204" pitchFamily="34" charset="0"/>
              </a:defRPr>
            </a:lvl2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9242C-EB08-46B9-9366-29576841469B}" type="datetime1">
              <a:rPr lang="cs-CZ" smtClean="0"/>
              <a:t>2.11.2016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4D-1C43-49DA-BBDB-68400ED42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15315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D284-EC21-4A45-A8E3-97AE75934527}" type="datetime1">
              <a:rPr lang="cs-CZ" smtClean="0"/>
              <a:t>2.11.2016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4D-1C43-49DA-BBDB-68400ED42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9940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2D80-B057-4FC9-9C73-3B70A680D073}" type="datetime1">
              <a:rPr lang="cs-CZ" smtClean="0"/>
              <a:t>2.11.2016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4D-1C43-49DA-BBDB-68400ED42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5140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9BAB-8361-4D10-B48B-46D3F321562A}" type="datetime1">
              <a:rPr lang="cs-CZ" smtClean="0"/>
              <a:t>2.11.2016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4D-1C43-49DA-BBDB-68400ED42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02473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64529-7642-440E-94B7-8246F7D8EFFD}" type="datetime1">
              <a:rPr lang="cs-CZ" smtClean="0"/>
              <a:t>2.11.2016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4D-1C43-49DA-BBDB-68400ED42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67249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63B8-35F4-404A-8C1D-3B8FB3514A49}" type="datetime1">
              <a:rPr lang="cs-CZ" smtClean="0"/>
              <a:t>2.11.2016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4D-1C43-49DA-BBDB-68400ED42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08380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56F51-4325-449F-8DD9-3402EF7BCBC2}" type="datetime1">
              <a:rPr lang="cs-CZ" smtClean="0"/>
              <a:t>2.11.2016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4D-1C43-49DA-BBDB-68400ED42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6993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2060"/>
                </a:solidFill>
                <a:latin typeface="Arial Narrow" pitchFamily="34" charset="0"/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FF0000"/>
              </a:buClr>
              <a:buFont typeface="Wingdings" pitchFamily="2" charset="2"/>
              <a:buChar char="q"/>
              <a:defRPr b="1">
                <a:solidFill>
                  <a:schemeClr val="tx1"/>
                </a:solidFill>
                <a:latin typeface="Arial Narrow" pitchFamily="34" charset="0"/>
              </a:defRPr>
            </a:lvl1pPr>
            <a:lvl2pPr>
              <a:buClr>
                <a:srgbClr val="0070C0"/>
              </a:buClr>
              <a:buFont typeface="Wingdings" pitchFamily="2" charset="2"/>
              <a:buChar char="Ø"/>
              <a:defRPr b="1">
                <a:solidFill>
                  <a:srgbClr val="FF0000"/>
                </a:solidFill>
                <a:latin typeface="Arial Narrow" pitchFamily="34" charset="0"/>
              </a:defRPr>
            </a:lvl2pPr>
            <a:lvl3pPr>
              <a:defRPr b="1"/>
            </a:lvl3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22D47-6E83-44C6-9AD0-EEF26953C3C6}" type="datetime1">
              <a:rPr lang="cs-CZ" smtClean="0"/>
              <a:t>2.11.2016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06E75-B1B9-47C7-B954-DF8F77C01C2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36649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6A10-ED04-422C-A0AE-00C14DDC3104}" type="datetime1">
              <a:rPr lang="cs-CZ" smtClean="0"/>
              <a:t>2.11.2016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4D-1C43-49DA-BBDB-68400ED42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77829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599F-7196-4224-B9C6-78711FDE1E22}" type="datetime1">
              <a:rPr lang="cs-CZ" smtClean="0"/>
              <a:t>2.11.2016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4D-1C43-49DA-BBDB-68400ED42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75194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30E32-B7B0-407A-9554-2E1AD5798715}" type="datetime1">
              <a:rPr lang="cs-CZ" smtClean="0"/>
              <a:t>2.11.2016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B34D-1C43-49DA-BBDB-68400ED42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4567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74938-4370-4A44-8283-A614D12E810F}" type="datetime1">
              <a:rPr lang="cs-CZ" smtClean="0"/>
              <a:t>2.11.2016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756A8-1331-4922-BFBA-A6204033AF3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94115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2C86C-F9C4-4197-91BE-835065275874}" type="datetime1">
              <a:rPr lang="cs-CZ" smtClean="0"/>
              <a:t>2.11.2016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EC11B-EADF-4479-AF7D-CB8648576B8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90977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07BB3-9E73-4360-B584-A0A9FD09E28E}" type="datetime1">
              <a:rPr lang="cs-CZ" smtClean="0"/>
              <a:t>2.11.2016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33774-FFB5-4579-B263-ABF35CAAEF6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14287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2BB80-1984-4CAF-B2D6-0FC5D1A66E47}" type="datetime1">
              <a:rPr lang="cs-CZ" smtClean="0"/>
              <a:t>2.11.2016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74AE3-5DEE-46CC-8F52-6AB34A20CE3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14383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9DF3D-9D32-46D8-8A14-0308B66CCCA1}" type="datetime1">
              <a:rPr lang="cs-CZ" smtClean="0"/>
              <a:t>2.11.2016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BDDFF-5C0A-4584-9483-7DAA2EF5F8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6081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CD235-ECD5-4536-A956-55CC0A3E220F}" type="datetime1">
              <a:rPr lang="cs-CZ" smtClean="0"/>
              <a:t>2.11.2016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3ED24-C250-4D37-B13A-61A2FC855AD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56652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9287C-E5E8-4AF4-9A79-A87C2BA47F37}" type="datetime1">
              <a:rPr lang="cs-CZ" smtClean="0"/>
              <a:t>2.11.2016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AEFC5-E949-4F44-840F-C00CD0CD55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985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42D4A-7DDC-4542-B34F-F4F648DB7364}" type="datetime1">
              <a:rPr lang="cs-CZ" smtClean="0"/>
              <a:t>2.11.2016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8458D-B833-4965-B7AE-E6B3D04AF18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34204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98076-2F4B-4893-A3B5-4B167ED84275}" type="datetime1">
              <a:rPr lang="cs-CZ" smtClean="0"/>
              <a:t>2.11.2016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B0074-4A31-4A50-AA23-AE8BA5C14D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97816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418BC-4D97-4353-A3CC-298B35EC0920}" type="datetime1">
              <a:rPr lang="cs-CZ" smtClean="0"/>
              <a:t>2.11.2016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6C626-BDD2-4842-987F-F1EBA8952F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57828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6598C-55D2-4F04-B00A-D32DFF381645}" type="datetime1">
              <a:rPr lang="cs-CZ" smtClean="0"/>
              <a:t>2.11.2016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F23E4-89F1-4AEC-8531-AE9F50AF269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46503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4052F-A190-4DA2-AFCF-72129EC2FF4C}" type="datetime1">
              <a:rPr lang="cs-CZ" smtClean="0"/>
              <a:t>2.11.2016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52498-EB55-4815-9D28-B35774EC99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6618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2060"/>
                </a:solidFill>
                <a:latin typeface="Arial Narrow" pitchFamily="34" charset="0"/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buClr>
                <a:srgbClr val="FF0000"/>
              </a:buClr>
              <a:buFont typeface="Wingdings" pitchFamily="2" charset="2"/>
              <a:buChar char="q"/>
              <a:defRPr sz="2800" b="1">
                <a:solidFill>
                  <a:schemeClr val="tx1"/>
                </a:solidFill>
                <a:latin typeface="Arial Narrow" pitchFamily="34" charset="0"/>
              </a:defRPr>
            </a:lvl1pPr>
            <a:lvl2pPr>
              <a:buClr>
                <a:srgbClr val="0070C0"/>
              </a:buClr>
              <a:buFont typeface="Wingdings" pitchFamily="2" charset="2"/>
              <a:buChar char="Ø"/>
              <a:defRPr sz="2400" b="1">
                <a:solidFill>
                  <a:srgbClr val="FF0000"/>
                </a:solidFill>
                <a:latin typeface="Arial Narrow" pitchFamily="34" charset="0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buClr>
                <a:srgbClr val="FF0000"/>
              </a:buClr>
              <a:buFont typeface="Wingdings" pitchFamily="2" charset="2"/>
              <a:buChar char="q"/>
              <a:defRPr sz="2800" b="1">
                <a:solidFill>
                  <a:schemeClr val="tx1"/>
                </a:solidFill>
                <a:latin typeface="Arial Narrow" pitchFamily="34" charset="0"/>
              </a:defRPr>
            </a:lvl1pPr>
            <a:lvl2pPr>
              <a:buClr>
                <a:srgbClr val="0070C0"/>
              </a:buClr>
              <a:buFont typeface="Wingdings" pitchFamily="2" charset="2"/>
              <a:buChar char="Ø"/>
              <a:defRPr sz="2400" b="1">
                <a:solidFill>
                  <a:srgbClr val="FF0000"/>
                </a:solidFill>
                <a:latin typeface="Arial Narrow" pitchFamily="34" charset="0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CFD70-CCA7-4F27-A263-11BF49D2B18C}" type="datetime1">
              <a:rPr lang="cs-CZ" smtClean="0"/>
              <a:t>2.11.2016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3A216-FC02-4039-A59C-9C68BDA6C0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4493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67073-0277-442E-869C-B4B2942472CF}" type="datetime1">
              <a:rPr lang="cs-CZ" smtClean="0"/>
              <a:t>2.11.2016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C1BD2-EAAD-4354-8919-DE524DB385E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1539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8507288" cy="1143000"/>
          </a:xfrm>
        </p:spPr>
        <p:txBody>
          <a:bodyPr/>
          <a:lstStyle>
            <a:lvl1pPr>
              <a:defRPr b="1">
                <a:latin typeface="Arial Narrow" panose="020B0606020202030204" pitchFamily="34" charset="0"/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4D205-3FC8-45CC-9BC4-C153B9A779F4}" type="datetime1">
              <a:rPr lang="cs-CZ" smtClean="0"/>
              <a:t>2.11.2016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690B35-3BAD-4F8B-9C96-9EAEEA38D30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754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31626-B079-4BD4-8741-F7C4E3BBA336}" type="datetime1">
              <a:rPr lang="cs-CZ" smtClean="0"/>
              <a:t>2.11.2016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EF1B0-5893-4A60-80F8-64E9A19D0A1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4457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F19C0-85B0-43EB-997E-779E1BB9CBEF}" type="datetime1">
              <a:rPr lang="cs-CZ" smtClean="0"/>
              <a:t>2.11.2016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15D6E-C30C-4AB4-B0A3-1DB6C1ADEFD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1817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116D9-2C4D-481D-B081-0D052C8D95F5}" type="datetime1">
              <a:rPr lang="cs-CZ" smtClean="0"/>
              <a:t>2.11.2016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B7D27-ED49-4F1E-9051-87219B80C62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6888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3F68315-1F3F-46A9-9AA2-BE7BFFA2E0C6}" type="datetime1">
              <a:rPr lang="cs-CZ" smtClean="0"/>
              <a:t>2.11.2016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8589163-2556-4037-A1FE-DAC0AFCEAB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38" r:id="rId1"/>
    <p:sldLayoutId id="2147484539" r:id="rId2"/>
    <p:sldLayoutId id="2147484540" r:id="rId3"/>
    <p:sldLayoutId id="2147484541" r:id="rId4"/>
    <p:sldLayoutId id="2147484542" r:id="rId5"/>
    <p:sldLayoutId id="2147484543" r:id="rId6"/>
    <p:sldLayoutId id="2147484544" r:id="rId7"/>
    <p:sldLayoutId id="2147484545" r:id="rId8"/>
    <p:sldLayoutId id="2147484546" r:id="rId9"/>
    <p:sldLayoutId id="2147484547" r:id="rId10"/>
    <p:sldLayoutId id="214748454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2C458-95A7-4C2A-AD2F-5EBCB47DF88F}" type="datetime1">
              <a:rPr lang="cs-CZ" smtClean="0"/>
              <a:t>2.11.2016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4B34D-1C43-49DA-BBDB-68400ED42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0725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62" r:id="rId1"/>
    <p:sldLayoutId id="2147484563" r:id="rId2"/>
    <p:sldLayoutId id="2147484564" r:id="rId3"/>
    <p:sldLayoutId id="2147484565" r:id="rId4"/>
    <p:sldLayoutId id="2147484566" r:id="rId5"/>
    <p:sldLayoutId id="2147484567" r:id="rId6"/>
    <p:sldLayoutId id="2147484568" r:id="rId7"/>
    <p:sldLayoutId id="2147484569" r:id="rId8"/>
    <p:sldLayoutId id="2147484570" r:id="rId9"/>
    <p:sldLayoutId id="2147484571" r:id="rId10"/>
    <p:sldLayoutId id="214748457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2051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6322C71-E3F9-4E1E-B331-38A569989E11}" type="datetime1">
              <a:rPr lang="cs-CZ" smtClean="0"/>
              <a:t>2.11.2016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089CD2-A89A-4949-9001-AA6ED8D5B1A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49" r:id="rId1"/>
    <p:sldLayoutId id="2147484550" r:id="rId2"/>
    <p:sldLayoutId id="2147484551" r:id="rId3"/>
    <p:sldLayoutId id="2147484552" r:id="rId4"/>
    <p:sldLayoutId id="2147484553" r:id="rId5"/>
    <p:sldLayoutId id="2147484554" r:id="rId6"/>
    <p:sldLayoutId id="2147484555" r:id="rId7"/>
    <p:sldLayoutId id="2147484556" r:id="rId8"/>
    <p:sldLayoutId id="2147484557" r:id="rId9"/>
    <p:sldLayoutId id="2147484558" r:id="rId10"/>
    <p:sldLayoutId id="21474845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#_edn1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eck-online.cz/bo/document-view.seam?documentId=onrf6mjzheyv6njwgm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3"/>
          <p:cNvSpPr>
            <a:spLocks noGrp="1"/>
          </p:cNvSpPr>
          <p:nvPr>
            <p:ph type="ctrTitle"/>
          </p:nvPr>
        </p:nvSpPr>
        <p:spPr>
          <a:xfrm>
            <a:off x="611188" y="1844675"/>
            <a:ext cx="7772400" cy="2232397"/>
          </a:xfrm>
        </p:spPr>
        <p:txBody>
          <a:bodyPr/>
          <a:lstStyle/>
          <a:p>
            <a:r>
              <a:rPr lang="cs-CZ" sz="3600" dirty="0" smtClean="0"/>
              <a:t>Příprava novely knihovního zákona</a:t>
            </a:r>
            <a:endParaRPr lang="cs-CZ" dirty="0" smtClean="0"/>
          </a:p>
        </p:txBody>
      </p:sp>
      <p:sp>
        <p:nvSpPr>
          <p:cNvPr id="2051" name="Podnadpis 4"/>
          <p:cNvSpPr>
            <a:spLocks noGrp="1"/>
          </p:cNvSpPr>
          <p:nvPr>
            <p:ph type="subTitle" idx="1"/>
          </p:nvPr>
        </p:nvSpPr>
        <p:spPr>
          <a:xfrm>
            <a:off x="1403350" y="5013176"/>
            <a:ext cx="6400800" cy="1368152"/>
          </a:xfrm>
        </p:spPr>
        <p:txBody>
          <a:bodyPr>
            <a:normAutofit fontScale="40000" lnSpcReduction="20000"/>
          </a:bodyPr>
          <a:lstStyle/>
          <a:p>
            <a:pPr eaLnBrk="1" hangingPunct="1">
              <a:defRPr/>
            </a:pPr>
            <a:endParaRPr lang="cs-CZ" sz="5600" i="1" dirty="0" smtClean="0"/>
          </a:p>
          <a:p>
            <a:pPr eaLnBrk="1" hangingPunct="1">
              <a:defRPr/>
            </a:pPr>
            <a:r>
              <a:rPr lang="cs-CZ" sz="5600" i="1" dirty="0" smtClean="0">
                <a:solidFill>
                  <a:schemeClr val="tx1"/>
                </a:solidFill>
              </a:rPr>
              <a:t>24.10.2016</a:t>
            </a:r>
          </a:p>
          <a:p>
            <a:pPr eaLnBrk="1" hangingPunct="1">
              <a:defRPr/>
            </a:pPr>
            <a:r>
              <a:rPr lang="cs-CZ" sz="5600" i="1" dirty="0" smtClean="0">
                <a:solidFill>
                  <a:schemeClr val="tx1"/>
                </a:solidFill>
              </a:rPr>
              <a:t>Vít </a:t>
            </a:r>
            <a:r>
              <a:rPr lang="cs-CZ" sz="5600" i="1" dirty="0">
                <a:solidFill>
                  <a:schemeClr val="tx1"/>
                </a:solidFill>
              </a:rPr>
              <a:t>Richter</a:t>
            </a:r>
          </a:p>
          <a:p>
            <a:pPr eaLnBrk="1" hangingPunct="1">
              <a:defRPr/>
            </a:pPr>
            <a:r>
              <a:rPr lang="cs-CZ" sz="5600" i="1" dirty="0">
                <a:solidFill>
                  <a:schemeClr val="tx1"/>
                </a:solidFill>
              </a:rPr>
              <a:t>Národní knihovna ČR</a:t>
            </a:r>
          </a:p>
          <a:p>
            <a:pPr eaLnBrk="1" hangingPunct="1">
              <a:defRPr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68316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cs-CZ" dirty="0" smtClean="0"/>
              <a:t>Základní – povinné, bezplatné služby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indent="0">
              <a:buNone/>
            </a:pPr>
            <a:r>
              <a:rPr lang="cs-CZ" sz="2000" dirty="0"/>
              <a:t>a)  ve zpřístupňování knihovních dokumentů z knihovního fondu knihovny nebo prostřednictvím meziknihovních služeb z knihovního fondu jiné knihovny,</a:t>
            </a:r>
          </a:p>
          <a:p>
            <a:pPr marL="0" indent="0">
              <a:buNone/>
            </a:pPr>
            <a:r>
              <a:rPr lang="cs-CZ" sz="2000" dirty="0" err="1">
                <a:solidFill>
                  <a:srgbClr val="FF0000"/>
                </a:solidFill>
              </a:rPr>
              <a:t>aa</a:t>
            </a:r>
            <a:r>
              <a:rPr lang="cs-CZ" sz="2000" dirty="0">
                <a:solidFill>
                  <a:srgbClr val="FF0000"/>
                </a:solidFill>
              </a:rPr>
              <a:t>) v umožnění přístupu k dalším informačním pramenům v elektronické podobě na místě samém,</a:t>
            </a:r>
          </a:p>
          <a:p>
            <a:pPr marL="0" indent="0">
              <a:buNone/>
            </a:pPr>
            <a:r>
              <a:rPr lang="cs-CZ" sz="2000" u="sng" dirty="0">
                <a:solidFill>
                  <a:srgbClr val="FF0000"/>
                </a:solidFill>
              </a:rPr>
              <a:t>ab) v poskytování informací o knihovním fondu prostřednictvím internetu,</a:t>
            </a:r>
          </a:p>
          <a:p>
            <a:pPr marL="0" indent="0">
              <a:buNone/>
            </a:pPr>
            <a:r>
              <a:rPr lang="cs-CZ" sz="2000" dirty="0"/>
              <a:t>b)  v poskytování ústních bibliografických, referenčních a faktografických informací a rešerší,</a:t>
            </a:r>
          </a:p>
          <a:p>
            <a:pPr marL="0" indent="0">
              <a:buNone/>
            </a:pPr>
            <a:r>
              <a:rPr lang="cs-CZ" sz="2000" dirty="0"/>
              <a:t>c)  ve zprostředkování informací z vnějších informačních zdrojů, zejména informací ze státní správy a samosprávy,</a:t>
            </a:r>
          </a:p>
          <a:p>
            <a:pPr marL="0" indent="0">
              <a:buNone/>
            </a:pPr>
            <a:r>
              <a:rPr lang="cs-CZ" sz="2000" dirty="0"/>
              <a:t>d)  v umožnění přístupu k informacím na internetu, ke kterým má knihovna bezplatný přístup.</a:t>
            </a:r>
          </a:p>
          <a:p>
            <a:pPr marL="0" indent="0">
              <a:buNone/>
            </a:pPr>
            <a:r>
              <a:rPr lang="cs-CZ" sz="2000" dirty="0"/>
              <a:t>(2) Veřejné knihovnické a informační služby, uvedené v odstavci 1, je provozovatel knihovny povinen poskytovat bezplatně, s výjimkou a)  zpřístupňování knihovních dokumentů z knihovního fondu knihovny, které mají povahu rozmnoženin </a:t>
            </a:r>
            <a:r>
              <a:rPr lang="cs-CZ" sz="2000" dirty="0" smtClean="0"/>
              <a:t>zvukově </a:t>
            </a:r>
            <a:r>
              <a:rPr lang="cs-CZ" sz="2000" dirty="0"/>
              <a:t>obrazového záznamu</a:t>
            </a:r>
            <a:r>
              <a:rPr lang="cs-CZ" sz="2000" dirty="0" smtClean="0"/>
              <a:t>, </a:t>
            </a:r>
            <a:r>
              <a:rPr lang="cs-CZ" sz="2000" u="sng" dirty="0" smtClean="0">
                <a:solidFill>
                  <a:srgbClr val="FF0000"/>
                </a:solidFill>
              </a:rPr>
              <a:t>meziknihovních služeb</a:t>
            </a:r>
            <a:r>
              <a:rPr lang="cs-CZ" sz="2000" u="sng" baseline="30000" dirty="0" smtClean="0">
                <a:solidFill>
                  <a:srgbClr val="FF0000"/>
                </a:solidFill>
                <a:hlinkClick r:id="rId2" action="ppaction://hlinkfile"/>
              </a:rPr>
              <a:t> </a:t>
            </a:r>
            <a:endParaRPr lang="cs-CZ" sz="2000" u="sng" dirty="0">
              <a:solidFill>
                <a:srgbClr val="FF0000"/>
              </a:solidFill>
            </a:endParaRPr>
          </a:p>
          <a:p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9206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cs-CZ" dirty="0" smtClean="0"/>
              <a:t>Další placené služby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145435"/>
          </a:xfrm>
        </p:spPr>
        <p:txBody>
          <a:bodyPr/>
          <a:lstStyle/>
          <a:p>
            <a:r>
              <a:rPr lang="cs-CZ" sz="2000" dirty="0"/>
              <a:t>(3) Provozovatel knihovny může poskytovat další služby spočívající zejména v</a:t>
            </a:r>
          </a:p>
          <a:p>
            <a:pPr marL="0" indent="0">
              <a:buNone/>
            </a:pPr>
            <a:r>
              <a:rPr lang="cs-CZ" sz="2000" dirty="0"/>
              <a:t>a)  v umožnění přístupu k placeným informacím na internetu,</a:t>
            </a:r>
          </a:p>
          <a:p>
            <a:pPr marL="0" indent="0">
              <a:buNone/>
            </a:pPr>
            <a:r>
              <a:rPr lang="cs-CZ" sz="2000" dirty="0"/>
              <a:t>b)  v kulturní, výchovné a vzdělávací činnosti,</a:t>
            </a:r>
          </a:p>
          <a:p>
            <a:pPr marL="0" indent="0">
              <a:buNone/>
            </a:pPr>
            <a:r>
              <a:rPr lang="cs-CZ" sz="2000" dirty="0"/>
              <a:t>c)  ve vydávání tematických publikací,</a:t>
            </a:r>
          </a:p>
          <a:p>
            <a:pPr marL="0" indent="0">
              <a:buNone/>
            </a:pPr>
            <a:r>
              <a:rPr lang="cs-CZ" sz="2000" dirty="0"/>
              <a:t>d)  v poskytování reprografických služeb,</a:t>
            </a:r>
          </a:p>
          <a:p>
            <a:pPr marL="0" indent="0">
              <a:buNone/>
            </a:pPr>
            <a:r>
              <a:rPr lang="cs-CZ" sz="2000" dirty="0"/>
              <a:t>e)  v poskytování písemných bibliografických, referenčních a faktografických informací a rešerší,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FF0000"/>
                </a:solidFill>
              </a:rPr>
              <a:t>f)  v poskytování přístupu ke knihovnímu fondu prostřednictvím internetu</a:t>
            </a:r>
          </a:p>
          <a:p>
            <a:pPr marL="0" indent="0">
              <a:buNone/>
            </a:pPr>
            <a:r>
              <a:rPr lang="cs-CZ" sz="2000" dirty="0" smtClean="0"/>
              <a:t>g) </a:t>
            </a:r>
            <a:r>
              <a:rPr lang="cs-CZ" sz="2000" dirty="0" smtClean="0">
                <a:solidFill>
                  <a:srgbClr val="FF0000"/>
                </a:solidFill>
              </a:rPr>
              <a:t>ve </a:t>
            </a:r>
            <a:r>
              <a:rPr lang="cs-CZ" sz="2000" dirty="0">
                <a:solidFill>
                  <a:srgbClr val="FF0000"/>
                </a:solidFill>
              </a:rPr>
              <a:t>službách spojených s pobytem v knihovně, relaxací a </a:t>
            </a:r>
            <a:r>
              <a:rPr lang="cs-CZ" sz="2000" dirty="0" smtClean="0">
                <a:solidFill>
                  <a:srgbClr val="FF0000"/>
                </a:solidFill>
              </a:rPr>
              <a:t>rekreací</a:t>
            </a:r>
          </a:p>
          <a:p>
            <a:pPr marL="0" indent="0">
              <a:buNone/>
            </a:pPr>
            <a:r>
              <a:rPr lang="cs-CZ" sz="2000" dirty="0"/>
              <a:t> (4) Provozovatel knihovny je oprávněn požadovat za poskytování knihovnických a informačních služeb, uvedených v odstavci 2 a dalších služeb úhradu </a:t>
            </a:r>
            <a:r>
              <a:rPr lang="cs-CZ" sz="2000" dirty="0">
                <a:solidFill>
                  <a:srgbClr val="FF0000"/>
                </a:solidFill>
              </a:rPr>
              <a:t>skutečně vynaložených nákladů</a:t>
            </a:r>
            <a:r>
              <a:rPr lang="cs-CZ" sz="2000" dirty="0"/>
              <a:t>.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u="sng" dirty="0" smtClean="0"/>
              <a:t>Vzdálený přístup?????</a:t>
            </a:r>
            <a:endParaRPr lang="cs-CZ" sz="2400" u="sng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5050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Osobní údaje – rovný přístup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121275"/>
          </a:xfrm>
        </p:spPr>
        <p:txBody>
          <a:bodyPr/>
          <a:lstStyle/>
          <a:p>
            <a:pPr marL="0" indent="0">
              <a:buNone/>
            </a:pPr>
            <a:r>
              <a:rPr lang="cs-CZ" sz="2000" dirty="0"/>
              <a:t>(1</a:t>
            </a:r>
            <a:r>
              <a:rPr lang="cs-CZ" sz="2200" dirty="0"/>
              <a:t>) Provozovatel knihovny je oprávněn požadovat úhradu nákladů vynaložených na administrativní úkony spojené s evidencí uživatelů knihovny.</a:t>
            </a:r>
          </a:p>
          <a:p>
            <a:pPr marL="0" indent="0">
              <a:buNone/>
            </a:pPr>
            <a:r>
              <a:rPr lang="cs-CZ" sz="2200" dirty="0"/>
              <a:t>(2) Provozovatel knihovny je za účelem evidence registrovaných uživatelů </a:t>
            </a:r>
            <a:r>
              <a:rPr lang="cs-CZ" sz="2200" dirty="0">
                <a:solidFill>
                  <a:srgbClr val="FF0000"/>
                </a:solidFill>
              </a:rPr>
              <a:t>oprávněn zpracovávat osobní údaje </a:t>
            </a:r>
            <a:r>
              <a:rPr lang="cs-CZ" sz="2200" dirty="0"/>
              <a:t>včetně </a:t>
            </a:r>
            <a:r>
              <a:rPr lang="cs-CZ" sz="2200" u="sng" dirty="0">
                <a:solidFill>
                  <a:srgbClr val="FF0000"/>
                </a:solidFill>
              </a:rPr>
              <a:t>rodných čísel</a:t>
            </a:r>
            <a:r>
              <a:rPr lang="cs-CZ" sz="2200" dirty="0"/>
              <a:t>; toto zpracování se považuje za zpracování nezbytné pro dodržení právní povinnosti správce podle zvláštního zákona. </a:t>
            </a:r>
          </a:p>
          <a:p>
            <a:pPr marL="0" indent="0">
              <a:buNone/>
            </a:pPr>
            <a:r>
              <a:rPr lang="cs-CZ" sz="2200" dirty="0"/>
              <a:t>(3) Provozovatel </a:t>
            </a:r>
            <a:r>
              <a:rPr lang="cs-CZ" sz="2200" dirty="0">
                <a:solidFill>
                  <a:srgbClr val="FF0000"/>
                </a:solidFill>
              </a:rPr>
              <a:t>knihovny je povinen poskytovat veřejné knihovnické a informační služby v souladu se svým zaměřením a specializací a v rámci své působnosti zabezpečit rovný přístup </a:t>
            </a:r>
            <a:r>
              <a:rPr lang="cs-CZ" sz="2200" dirty="0"/>
              <a:t>k veřejným knihovnickým a informačním službám.</a:t>
            </a:r>
          </a:p>
          <a:p>
            <a:pPr marL="0" indent="0">
              <a:buNone/>
            </a:pPr>
            <a:r>
              <a:rPr lang="cs-CZ" sz="2200" dirty="0">
                <a:solidFill>
                  <a:srgbClr val="FF0000"/>
                </a:solidFill>
              </a:rPr>
              <a:t>(4) Ustanovení odstavce 3 neporušuje provozovatel knihovny, který vyloučí z využívání služeb knihovny osobu, jež zvláště závažným způsobem porušila nebo opakovaně porušuje knihovní řád knihovny, nebo obecný právní předpis ve vztahu ke knihovně.</a:t>
            </a:r>
          </a:p>
          <a:p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16605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Odborný zaměstnanec knihovny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dirty="0"/>
              <a:t>(1) Odborné knihovnické činnosti knihovny zajišťuje odborný zaměstnanec knihovny s minimálně středoškolským vzděláním, který má zvláštní odbornou způsobilost.</a:t>
            </a:r>
          </a:p>
          <a:p>
            <a:pPr marL="0" indent="0">
              <a:buNone/>
            </a:pPr>
            <a:r>
              <a:rPr lang="cs-CZ" sz="2800" dirty="0"/>
              <a:t>(2) Zvláštní odbornou způsobilostí se pro účely tohoto zákona rozumí souhrn teoretických vědomostí, znalostí odborných standardů, procesů a všeobecně závazných právních předpisů upravujících činnost knihovny.</a:t>
            </a:r>
          </a:p>
          <a:p>
            <a:pPr marL="0" indent="0">
              <a:buNone/>
            </a:pPr>
            <a:r>
              <a:rPr lang="cs-CZ" sz="2800" dirty="0"/>
              <a:t>(</a:t>
            </a:r>
            <a:r>
              <a:rPr lang="cs-CZ" sz="2800" dirty="0" smtClean="0"/>
              <a:t>3</a:t>
            </a:r>
            <a:r>
              <a:rPr lang="cs-CZ" sz="2800" dirty="0"/>
              <a:t>) Provozovatel knihovny usiluje o soustavné zvyšování kvalifikace odborných zaměstnanců knihovny. </a:t>
            </a:r>
          </a:p>
          <a:p>
            <a:endParaRPr lang="cs-CZ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23018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Evidence </a:t>
            </a:r>
            <a:r>
              <a:rPr lang="cs-CZ" dirty="0" smtClean="0"/>
              <a:t>knihoven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Výpis z veřejného seznamu – nepožaduje se</a:t>
            </a:r>
          </a:p>
          <a:p>
            <a:endParaRPr lang="cs-CZ" dirty="0" smtClean="0"/>
          </a:p>
          <a:p>
            <a:r>
              <a:rPr lang="cs-CZ" dirty="0" smtClean="0"/>
              <a:t>Vyškrtnutí rovného přístupu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90117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Národní knihovna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Změny související s novelou legislativy PV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36052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cs-CZ" dirty="0"/>
              <a:t>Moravská zemská knihovna v Brně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96731"/>
          </a:xfrm>
        </p:spPr>
        <p:txBody>
          <a:bodyPr/>
          <a:lstStyle/>
          <a:p>
            <a:pPr marL="0" indent="0">
              <a:buNone/>
            </a:pPr>
            <a:r>
              <a:rPr lang="cs-CZ" sz="1800" dirty="0"/>
              <a:t>(3) Moravská zemská knihovna v Brně v systému knihoven vykonává koordinační, odborné, informační, vzdělávací, analytické, výzkumné, standardizační, metodické a poradenské činnosti, v jejichž rámci zejména:</a:t>
            </a:r>
          </a:p>
          <a:p>
            <a:pPr marL="0" indent="0">
              <a:buNone/>
            </a:pPr>
            <a:r>
              <a:rPr lang="cs-CZ" sz="1800" dirty="0"/>
              <a:t>a) spolupracuje s Národní knihovnou České republiky při zpracování národní bibliografie a souborného katalogu a při dalších kooperačních aktivitách knihoven a informačních institucí, </a:t>
            </a:r>
          </a:p>
          <a:p>
            <a:pPr marL="0" indent="0">
              <a:buNone/>
            </a:pPr>
            <a:r>
              <a:rPr lang="cs-CZ" sz="1800" dirty="0"/>
              <a:t>b) ve spolupráci s Národní knihovnou se podílí na tvorbě a naplňování digitalizační strategie v oblasti knihovních fondů, </a:t>
            </a:r>
          </a:p>
          <a:p>
            <a:pPr marL="0" indent="0">
              <a:buNone/>
            </a:pPr>
            <a:r>
              <a:rPr lang="cs-CZ" sz="1800" dirty="0"/>
              <a:t>c) plní funkci metodického centra pro výstavbu knihoven,</a:t>
            </a:r>
          </a:p>
          <a:p>
            <a:pPr marL="0" indent="0">
              <a:buNone/>
            </a:pPr>
            <a:r>
              <a:rPr lang="cs-CZ" sz="1800" dirty="0"/>
              <a:t>d) provozuje centrální portál knihoven,</a:t>
            </a:r>
          </a:p>
          <a:p>
            <a:pPr marL="0" indent="0">
              <a:buNone/>
            </a:pPr>
            <a:r>
              <a:rPr lang="cs-CZ" sz="1800" dirty="0"/>
              <a:t>e) plní funkci specializované knihovny pro zvukové dokumenty,</a:t>
            </a:r>
          </a:p>
          <a:p>
            <a:pPr marL="0" indent="0">
              <a:buNone/>
            </a:pPr>
            <a:r>
              <a:rPr lang="cs-CZ" sz="1800" dirty="0"/>
              <a:t>f) jako vědeckovýzkumná instituce řeší úkoly spojené s rozvojem systému knihoven,</a:t>
            </a:r>
          </a:p>
          <a:p>
            <a:pPr marL="0" indent="0">
              <a:buNone/>
            </a:pPr>
            <a:r>
              <a:rPr lang="cs-CZ" sz="1800" dirty="0"/>
              <a:t>g) realizuje projekty na podporu nákupu nekomerčních titulů uměleckých děl české literatury a děl literární vědy a kritiky pro knihovny zapsané v evidenci knihoven podle knihovního zákona,</a:t>
            </a:r>
          </a:p>
          <a:p>
            <a:pPr marL="0" indent="0">
              <a:buNone/>
            </a:pPr>
            <a:r>
              <a:rPr lang="cs-CZ" sz="1800" dirty="0"/>
              <a:t>h) ve spolupráci s ministerstvem zajišťuje realizaci českých národních expozic na mezinárodních knižních veletrzích.</a:t>
            </a:r>
          </a:p>
          <a:p>
            <a:pPr marL="0" indent="0">
              <a:buNone/>
            </a:pPr>
            <a:r>
              <a:rPr lang="cs-CZ" sz="1800" dirty="0"/>
              <a:t>(3) Zřizovatelem Knihovny a tiskárny pro nevidomé K. E. </a:t>
            </a:r>
            <a:r>
              <a:rPr lang="cs-CZ" sz="1800" dirty="0" err="1"/>
              <a:t>Macana</a:t>
            </a:r>
            <a:r>
              <a:rPr lang="cs-CZ" sz="1800" dirty="0"/>
              <a:t> a Moravské zemské knihovny je ministerstvo.</a:t>
            </a:r>
          </a:p>
          <a:p>
            <a:endParaRPr lang="cs-CZ" sz="1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0109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Krajská knihovna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600" dirty="0"/>
              <a:t>(2) Krajská knihovna je součástí systému knihoven vykonávající koordinační, odborné, informační, vzdělávací, analytické, výzkumné, metodické a poradenské činnosti, v jejichž rámci </a:t>
            </a:r>
            <a:r>
              <a:rPr lang="cs-CZ" sz="1600" dirty="0">
                <a:solidFill>
                  <a:srgbClr val="FF0000"/>
                </a:solidFill>
              </a:rPr>
              <a:t>zejména</a:t>
            </a:r>
          </a:p>
          <a:p>
            <a:pPr marL="0" indent="0">
              <a:buNone/>
            </a:pPr>
            <a:r>
              <a:rPr lang="cs-CZ" sz="1600" dirty="0"/>
              <a:t>a)  spolupracuje s Národní knihovnou při zpracování národní bibliografie a při zpracování souborného katalogu,</a:t>
            </a:r>
          </a:p>
          <a:p>
            <a:pPr marL="0" indent="0">
              <a:buNone/>
            </a:pPr>
            <a:r>
              <a:rPr lang="cs-CZ" sz="1600" dirty="0"/>
              <a:t>b)  zpracovává a zpřístupňuje regionální informační databáze a zabezpečuje koordinaci krajského bibliografického systému,</a:t>
            </a:r>
          </a:p>
          <a:p>
            <a:pPr marL="0" indent="0">
              <a:buNone/>
            </a:pPr>
            <a:r>
              <a:rPr lang="cs-CZ" sz="1600" dirty="0">
                <a:solidFill>
                  <a:srgbClr val="FF0000"/>
                </a:solidFill>
              </a:rPr>
              <a:t>c) zajišťuje informační infrastrukturu pro výzkum, vývoj a inovace</a:t>
            </a:r>
            <a:r>
              <a:rPr lang="cs-CZ" sz="1600" dirty="0" smtClean="0">
                <a:solidFill>
                  <a:srgbClr val="FF0000"/>
                </a:solidFill>
              </a:rPr>
              <a:t>,</a:t>
            </a:r>
          </a:p>
          <a:p>
            <a:pPr marL="0" indent="0">
              <a:buNone/>
            </a:pPr>
            <a:r>
              <a:rPr lang="cs-CZ" sz="1600" u="sng" strike="sngStrike" dirty="0">
                <a:solidFill>
                  <a:srgbClr val="FF0000"/>
                </a:solidFill>
              </a:rPr>
              <a:t>c)  je krajským centrem meziknihovních služeb,</a:t>
            </a:r>
          </a:p>
          <a:p>
            <a:pPr marL="0" indent="0">
              <a:buNone/>
            </a:pPr>
            <a:r>
              <a:rPr lang="cs-CZ" sz="1600" dirty="0" smtClean="0"/>
              <a:t>d</a:t>
            </a:r>
            <a:r>
              <a:rPr lang="cs-CZ" sz="1600" dirty="0"/>
              <a:t>)  spolupracuje s knihovnami v kraji při zavádění nových technologií v oblasti zajištění veřejných knihovnických a informačních služeb.</a:t>
            </a:r>
          </a:p>
          <a:p>
            <a:r>
              <a:rPr lang="cs-CZ" sz="1600" dirty="0"/>
              <a:t>(3) Krajská knihovna plní a koordinuje plnění regionálních funkcí vybraných knihoven v kraji. Smlouva o přenesení regionálních funkcí na vybrané knihovny musí mít písemnou formu. Plnění regionálních funkcí a jeho koordinaci zajišťuje kraj z peněžních prostředků svého rozpočtu.</a:t>
            </a:r>
          </a:p>
          <a:p>
            <a:r>
              <a:rPr lang="cs-CZ" sz="1600" dirty="0"/>
              <a:t>(4) Plní-li krajská knihovna v místě svého sídla i funkci veřejné knihovny, podílí se na zajištění této funkce obec</a:t>
            </a:r>
            <a:r>
              <a:rPr lang="cs-CZ" sz="1600" dirty="0" smtClean="0"/>
              <a:t>.</a:t>
            </a:r>
          </a:p>
          <a:p>
            <a:endParaRPr lang="cs-CZ" sz="1600" dirty="0"/>
          </a:p>
          <a:p>
            <a:r>
              <a:rPr lang="cs-CZ" sz="1600" u="sng" dirty="0" smtClean="0"/>
              <a:t>Doplňování???????</a:t>
            </a:r>
            <a:endParaRPr lang="cs-CZ" sz="1600" u="sng" dirty="0"/>
          </a:p>
          <a:p>
            <a:pPr marL="0" indent="0">
              <a:buNone/>
            </a:pPr>
            <a:endParaRPr lang="cs-CZ" sz="1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7119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knihovna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dirty="0" smtClean="0"/>
              <a:t>(1) Veřejná </a:t>
            </a:r>
            <a:r>
              <a:rPr lang="cs-CZ" sz="2800" dirty="0"/>
              <a:t>knihovna je součástí systému knihoven, kterou </a:t>
            </a:r>
            <a:r>
              <a:rPr lang="cs-CZ" sz="2800" dirty="0">
                <a:solidFill>
                  <a:srgbClr val="FF0000"/>
                </a:solidFill>
              </a:rPr>
              <a:t>zpravidla zřizuje </a:t>
            </a:r>
            <a:r>
              <a:rPr lang="cs-CZ" sz="2800" dirty="0"/>
              <a:t>obec nebo svazek obcí.  </a:t>
            </a:r>
          </a:p>
          <a:p>
            <a:pPr marL="0" indent="0">
              <a:buNone/>
            </a:pPr>
            <a:r>
              <a:rPr lang="cs-CZ" sz="2800" dirty="0"/>
              <a:t>(2) Veřejná knihovna je knihovnou s univerzálním knihovním fondem vykonávající informační, kulturní a vzdělávací činnosti.</a:t>
            </a:r>
          </a:p>
          <a:p>
            <a:pPr marL="0" indent="0">
              <a:buNone/>
            </a:pPr>
            <a:r>
              <a:rPr lang="cs-CZ" sz="2800" dirty="0">
                <a:solidFill>
                  <a:srgbClr val="FF0000"/>
                </a:solidFill>
              </a:rPr>
              <a:t>(3) Veřejná knihovna podporuje soudržnost komunit, právo společenské většiny i menšin na přístup k informacím a vzdělání a sociální emancipaci osob ohrožených vyloučením. </a:t>
            </a:r>
          </a:p>
          <a:p>
            <a:endParaRPr lang="cs-CZ" sz="2800" dirty="0" smtClean="0"/>
          </a:p>
          <a:p>
            <a:r>
              <a:rPr lang="cs-CZ" sz="2800" u="sng" dirty="0" smtClean="0"/>
              <a:t>Další činnosti???</a:t>
            </a:r>
            <a:endParaRPr lang="cs-CZ" sz="2800" u="sng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34307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Specializovaná knihovna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000" dirty="0"/>
              <a:t>(1) Specializovaná knihovna je knihovnou se specializovaným knihovním fondem.</a:t>
            </a:r>
          </a:p>
          <a:p>
            <a:pPr marL="0" indent="0">
              <a:buNone/>
            </a:pPr>
            <a:r>
              <a:rPr lang="cs-CZ" sz="2000" dirty="0"/>
              <a:t>(2) Specializovaná knihovna je součástí systému knihoven vykonávající koordinační, odborné, informační, vzdělávací, analytické, výzkumné, metodické a poradenské činnosti, v jejichž rámci zejména</a:t>
            </a:r>
          </a:p>
          <a:p>
            <a:pPr marL="0" indent="0">
              <a:buNone/>
            </a:pPr>
            <a:r>
              <a:rPr lang="cs-CZ" sz="2000" dirty="0"/>
              <a:t>a)  spolupracuje s Národní knihovnou při zpracování národní bibliografie a při zpracování souborného katalogu,</a:t>
            </a:r>
          </a:p>
          <a:p>
            <a:pPr marL="0" indent="0">
              <a:buNone/>
            </a:pPr>
            <a:r>
              <a:rPr lang="cs-CZ" sz="2000" dirty="0"/>
              <a:t>b)  zpracovává a zpřístupňuje tematické a oborové bibliografie a databáze,</a:t>
            </a:r>
          </a:p>
          <a:p>
            <a:r>
              <a:rPr lang="cs-CZ" sz="2000" strike="sngStrike" dirty="0">
                <a:solidFill>
                  <a:srgbClr val="FF0000"/>
                </a:solidFill>
              </a:rPr>
              <a:t>c)  ve spolupráci s Národní knihovnou plní funkci centra meziknihovních služeb v oblasti své </a:t>
            </a:r>
            <a:r>
              <a:rPr lang="cs-CZ" sz="2000" strike="sngStrike" dirty="0" smtClean="0">
                <a:solidFill>
                  <a:srgbClr val="FF0000"/>
                </a:solidFill>
              </a:rPr>
              <a:t>specializace,</a:t>
            </a:r>
            <a:endParaRPr lang="cs-CZ" sz="2000" strike="sngStrike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dirty="0" smtClean="0"/>
              <a:t>d</a:t>
            </a:r>
            <a:r>
              <a:rPr lang="cs-CZ" sz="2000" dirty="0"/>
              <a:t>)  spolupracuje s knihovnami v oblasti své specializace při zavádění nových technologií v oblasti zajištění veřejných knihovnických a informačních služeb.</a:t>
            </a:r>
          </a:p>
          <a:p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8175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/>
          <a:lstStyle/>
          <a:p>
            <a:r>
              <a:rPr lang="cs-CZ" dirty="0" smtClean="0"/>
              <a:t>Hlavní témata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sz="2300" dirty="0"/>
              <a:t>Poslání knihoven a veřejná prospěšnosti knihoven - § 1a a § 2 a</a:t>
            </a:r>
            <a:r>
              <a:rPr lang="cs-CZ" sz="2300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300" dirty="0"/>
              <a:t>Knihovní fond, informační pramen a knihovní dokument - § 2 b) a c)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300" dirty="0"/>
              <a:t>Historický fond - § 2 e)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300" dirty="0"/>
              <a:t>Systém knihoven - § 3 a § 12 až § 13b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300" dirty="0"/>
              <a:t>Veřejné knihovnické a informační služby - § 4 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300" dirty="0"/>
              <a:t>Osobní údaje a rodná čísla - § 4a 2)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300" dirty="0"/>
              <a:t>Rovný přístup - § 4a 3) a 4)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300" dirty="0"/>
              <a:t>Odborný zaměstnanec knihovny - § </a:t>
            </a:r>
            <a:r>
              <a:rPr lang="cs-CZ" sz="2300" dirty="0" smtClean="0"/>
              <a:t>4b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300" dirty="0" smtClean="0"/>
              <a:t>Koncepce </a:t>
            </a:r>
            <a:r>
              <a:rPr lang="cs-CZ" sz="2300" dirty="0"/>
              <a:t>rozvoje knihoven - § </a:t>
            </a:r>
            <a:r>
              <a:rPr lang="cs-CZ" sz="2300" dirty="0" smtClean="0"/>
              <a:t>15a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300" dirty="0"/>
              <a:t>Vyřazování knihovního dokumentu - § 17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300" dirty="0"/>
              <a:t>Ochrana digitálního knihovního fondu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300" dirty="0" smtClean="0"/>
              <a:t>Meziknihovní </a:t>
            </a:r>
            <a:r>
              <a:rPr lang="cs-CZ" sz="2300" dirty="0"/>
              <a:t>služby - § 14</a:t>
            </a:r>
          </a:p>
          <a:p>
            <a:pPr marL="0" indent="0">
              <a:buNone/>
            </a:pPr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710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Vysokoškolská knihovna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Vysokoškolská knihovna je specializovanou knihovnou, která poskytuje knihovnicko-informační služby zejména studentům a zaměstnancům školy .  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85997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Školní knihovna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(1) Školní knihovna je knihovnou s univerzálním knihovním fondem. Je součástí systému knihoven.</a:t>
            </a:r>
          </a:p>
          <a:p>
            <a:r>
              <a:rPr lang="cs-CZ" dirty="0"/>
              <a:t>(2) Školní knihovna je součástí školy, poskytuje knihovnicko-informační služby zejména žákům, studentům a zaměstnancům školy 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90012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Koncepce rozvoje knihoven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(1) Koncepce rozvoje knihoven ČR (dále jen „koncepce“) je odborný a koncepční dokument, na jehož základě systém knihoven plní svou společenskou funkci a rozvíjí své služby. </a:t>
            </a:r>
          </a:p>
          <a:p>
            <a:pPr marL="0" indent="0">
              <a:buNone/>
            </a:pPr>
            <a:r>
              <a:rPr lang="cs-CZ" dirty="0"/>
              <a:t>(2) Zpracování koncepce zajišťuje ministerstvo a schvaluje ji Vláda ČR svým usnesením zpravidla na období 5 let.</a:t>
            </a:r>
          </a:p>
          <a:p>
            <a:pPr marL="0" indent="0">
              <a:buNone/>
            </a:pPr>
            <a:r>
              <a:rPr lang="cs-CZ" dirty="0"/>
              <a:t>(3) Ministerstvo podává vládě ČR každoročně zprávu o naplňování koncepce.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62957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cs-CZ" dirty="0"/>
              <a:t>Správa knihovního fondu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96731"/>
          </a:xfrm>
        </p:spPr>
        <p:txBody>
          <a:bodyPr/>
          <a:lstStyle/>
          <a:p>
            <a:r>
              <a:rPr lang="cs-CZ" sz="2400" dirty="0" smtClean="0"/>
              <a:t>Přesahuje – obsahuje – nepřesahuje…?????</a:t>
            </a:r>
          </a:p>
          <a:p>
            <a:endParaRPr lang="cs-CZ" sz="2400" dirty="0"/>
          </a:p>
          <a:p>
            <a:pPr marL="0" indent="0">
              <a:buNone/>
            </a:pPr>
            <a:r>
              <a:rPr lang="cs-CZ" sz="2400" dirty="0"/>
              <a:t>(6) Na nakládání s knihovním fondem se nevztahuje zvláštní právní předpis. Na uveřejňování smluv o nakládání s knihovním fondem se nevztahuje zvláštní právní předpis. Pokud je knihovní fond nebo jeho část evidován jako sbírka podle zvláštního právního předpisu, použije se pro nakládání s ním tento právní předpis.</a:t>
            </a:r>
          </a:p>
          <a:p>
            <a:r>
              <a:rPr lang="cs-CZ" sz="2000" dirty="0"/>
              <a:t>Zákon č. </a:t>
            </a:r>
            <a:r>
              <a:rPr lang="cs-CZ" sz="2000" dirty="0">
                <a:hlinkClick r:id="rId2"/>
              </a:rPr>
              <a:t>563/1991 Sb.</a:t>
            </a:r>
            <a:r>
              <a:rPr lang="cs-CZ" sz="2000" dirty="0"/>
              <a:t>, o účetnictví, ve znění pozdějších předpisů.</a:t>
            </a:r>
          </a:p>
          <a:p>
            <a:r>
              <a:rPr lang="cs-CZ" sz="2000" dirty="0"/>
              <a:t>Zákon č. 340/2015 Sb., o zvláštních podmínkách účinnosti některých smluv, uveřejňování těchto smluv a o registru smluv (zákon o registru smluv), ve znění pozdějších předpisů.</a:t>
            </a:r>
          </a:p>
          <a:p>
            <a:r>
              <a:rPr lang="cs-CZ" sz="2000" dirty="0"/>
              <a:t>Zákon č. 122/2000 Sb., o ochraně sbírek muzejní povahy. </a:t>
            </a:r>
            <a:endParaRPr lang="cs-CZ" sz="2000" dirty="0" smtClean="0"/>
          </a:p>
          <a:p>
            <a:endParaRPr lang="cs-CZ" sz="2000" dirty="0"/>
          </a:p>
          <a:p>
            <a:r>
              <a:rPr lang="cs-CZ" sz="2400" dirty="0" smtClean="0">
                <a:solidFill>
                  <a:srgbClr val="FF0000"/>
                </a:solidFill>
              </a:rPr>
              <a:t>Evidence </a:t>
            </a:r>
            <a:r>
              <a:rPr lang="cs-CZ" sz="2400" dirty="0">
                <a:solidFill>
                  <a:srgbClr val="FF0000"/>
                </a:solidFill>
              </a:rPr>
              <a:t>online dokumentů (bez fyzického nosiče)</a:t>
            </a:r>
            <a:endParaRPr lang="cs-CZ" sz="2400" dirty="0">
              <a:solidFill>
                <a:srgbClr val="FF0000"/>
              </a:solidFill>
            </a:endParaRPr>
          </a:p>
          <a:p>
            <a:r>
              <a:rPr lang="cs-CZ" sz="2400" dirty="0" smtClean="0">
                <a:solidFill>
                  <a:srgbClr val="FF0000"/>
                </a:solidFill>
              </a:rPr>
              <a:t>Knihovní fondy v nehmotné podobě???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10134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Vyřazování knihovních dokumentů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/>
              <a:t>(2) Knihovní dokumenty z konzervačního fondu a z historického fondu lze vyřazovat pouze se souhlasem ministerstva. Knihovní dokument vyřazený podle tohoto odstavce nabídne provozovatel knihovny nejprve Národní knihovně.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FF0000"/>
                </a:solidFill>
              </a:rPr>
              <a:t>(3) Provozovatel knihovny nabídne </a:t>
            </a:r>
            <a:r>
              <a:rPr lang="cs-CZ" sz="2400" u="sng" dirty="0">
                <a:solidFill>
                  <a:srgbClr val="FF0000"/>
                </a:solidFill>
              </a:rPr>
              <a:t>úplatně či bezúplatně </a:t>
            </a:r>
            <a:r>
              <a:rPr lang="cs-CZ" sz="2400" dirty="0">
                <a:solidFill>
                  <a:srgbClr val="FF0000"/>
                </a:solidFill>
              </a:rPr>
              <a:t>knihovní dokument, s výjimkou knihovního dokumentu vyřazeného podle odstavce 1 písm. c), provozovatelům jiných knihoven a nabídku </a:t>
            </a:r>
            <a:r>
              <a:rPr lang="cs-CZ" sz="2400" u="sng" dirty="0">
                <a:solidFill>
                  <a:srgbClr val="FF0000"/>
                </a:solidFill>
              </a:rPr>
              <a:t>zveřejní obvyklým </a:t>
            </a:r>
            <a:r>
              <a:rPr lang="cs-CZ" sz="2400" u="sng" dirty="0" smtClean="0">
                <a:solidFill>
                  <a:srgbClr val="FF0000"/>
                </a:solidFill>
              </a:rPr>
              <a:t>způsobem</a:t>
            </a:r>
            <a:r>
              <a:rPr lang="cs-CZ" sz="2400" dirty="0" smtClean="0">
                <a:solidFill>
                  <a:srgbClr val="FF0000"/>
                </a:solidFill>
              </a:rPr>
              <a:t>. </a:t>
            </a:r>
            <a:r>
              <a:rPr lang="cs-CZ" sz="2400" dirty="0">
                <a:solidFill>
                  <a:srgbClr val="FF0000"/>
                </a:solidFill>
              </a:rPr>
              <a:t>Pokud není nabídka přijata, nabídne knihovní dokument </a:t>
            </a:r>
            <a:r>
              <a:rPr lang="cs-CZ" sz="2400" u="sng" dirty="0">
                <a:solidFill>
                  <a:srgbClr val="FF0000"/>
                </a:solidFill>
              </a:rPr>
              <a:t>veřejně</a:t>
            </a:r>
            <a:r>
              <a:rPr lang="cs-CZ" sz="2400" dirty="0">
                <a:solidFill>
                  <a:srgbClr val="FF0000"/>
                </a:solidFill>
              </a:rPr>
              <a:t> a za obdobných podmínek  </a:t>
            </a:r>
            <a:r>
              <a:rPr lang="cs-CZ" sz="2400" u="sng" dirty="0">
                <a:solidFill>
                  <a:srgbClr val="FF0000"/>
                </a:solidFill>
              </a:rPr>
              <a:t>jakémukoli zájemci.</a:t>
            </a:r>
            <a:r>
              <a:rPr lang="cs-CZ" sz="2400" dirty="0">
                <a:solidFill>
                  <a:srgbClr val="FF0000"/>
                </a:solidFill>
              </a:rPr>
              <a:t> Pokud nabídku nepřijme ani jiný zájemce, provozovatel knihovny knihovní dokument </a:t>
            </a:r>
            <a:r>
              <a:rPr lang="cs-CZ" sz="2400" u="sng" dirty="0">
                <a:solidFill>
                  <a:srgbClr val="FF0000"/>
                </a:solidFill>
              </a:rPr>
              <a:t>zlikviduje.</a:t>
            </a: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31083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Ochrana knihovního fondu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d) ochranu a zabezpečení informačních pramenů v elektronické podobě, které knihovna zdigitalizovala nebo které získala  v digitální formě. 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????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06723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Sankce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Ministerstvo uloží pokutu ve výši </a:t>
            </a:r>
            <a:r>
              <a:rPr lang="cs-CZ" strike="sngStrike" dirty="0" smtClean="0">
                <a:solidFill>
                  <a:srgbClr val="FF0000"/>
                </a:solidFill>
              </a:rPr>
              <a:t>od 25 000 </a:t>
            </a:r>
            <a:r>
              <a:rPr lang="cs-CZ" dirty="0" smtClean="0"/>
              <a:t>do </a:t>
            </a:r>
            <a:r>
              <a:rPr lang="cs-CZ" dirty="0"/>
              <a:t>500 000 Kč provozovateli knihovny, pokud porušil povinnost podle § 14 odst. 2 nebo 3, postup při vyřazování knihovních dokumentů podle § 17 odst. 2 nebo 3 anebo povinnost podle § 17 odst. 5.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62596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dirty="0" smtClean="0"/>
              <a:t>Meziknihovní služby – stávající stav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r>
              <a:rPr lang="cs-CZ" sz="2800" dirty="0" smtClean="0"/>
              <a:t>Nejistota, zda uživatel má nebo nemá za MVS platit</a:t>
            </a:r>
          </a:p>
          <a:p>
            <a:r>
              <a:rPr lang="cs-CZ" sz="2800" dirty="0" smtClean="0"/>
              <a:t>Knihovny si mezi sebou mohou, ale nemusí účtovat </a:t>
            </a:r>
          </a:p>
          <a:p>
            <a:r>
              <a:rPr lang="cs-CZ" sz="2800" dirty="0" smtClean="0"/>
              <a:t>Není stanoven pevná částka</a:t>
            </a:r>
          </a:p>
          <a:p>
            <a:r>
              <a:rPr lang="cs-CZ" sz="2800" dirty="0" smtClean="0"/>
              <a:t>Řada knihoven poskytuje omezené a málo pohotové služby</a:t>
            </a:r>
          </a:p>
          <a:p>
            <a:r>
              <a:rPr lang="cs-CZ" sz="2800" dirty="0"/>
              <a:t>Nefunguje krajská garance za dostupnost běžné produkce</a:t>
            </a:r>
          </a:p>
          <a:p>
            <a:r>
              <a:rPr lang="cs-CZ" sz="2800" dirty="0" smtClean="0"/>
              <a:t>Řada knihoven tato ustanovení využívá (zneužívá)</a:t>
            </a:r>
          </a:p>
          <a:p>
            <a:r>
              <a:rPr lang="cs-CZ" sz="2800" dirty="0" smtClean="0"/>
              <a:t>Přetěžování ochotných, levných a pohotových knihoven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75187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316811"/>
          </a:xfrm>
        </p:spPr>
        <p:txBody>
          <a:bodyPr/>
          <a:lstStyle/>
          <a:p>
            <a:pPr marL="0" indent="0">
              <a:buNone/>
            </a:pPr>
            <a:r>
              <a:rPr lang="cs-CZ" sz="2000" dirty="0"/>
              <a:t>(2) Dožádaná knihovna je povinna žádající knihovně pro jejího uživatele knihovní dokument ze svého knihovního fondu zprostředkovat tak, že požadovaný knihovní dokument žádající knihovně zapůjčí nebo jí poskytne jeho tiskovou rozmnoženinu </a:t>
            </a:r>
            <a:r>
              <a:rPr lang="cs-CZ" sz="2000" dirty="0">
                <a:solidFill>
                  <a:srgbClr val="FF0000"/>
                </a:solidFill>
              </a:rPr>
              <a:t>či elektronickou rozmnoženinu, jejímž jediným účelem je umožnit přenos</a:t>
            </a:r>
            <a:r>
              <a:rPr lang="cs-CZ" sz="2000" dirty="0"/>
              <a:t>, popřípadě jí poskytne informace, kde se požadovaný knihovní dokument nalézá. </a:t>
            </a:r>
            <a:r>
              <a:rPr lang="cs-CZ" sz="2000" dirty="0">
                <a:solidFill>
                  <a:srgbClr val="FF0000"/>
                </a:solidFill>
              </a:rPr>
              <a:t>Poskytne-li dožádaná knihovna elektronickou rozmnoženinu, žádající knihovna zhotoví tiskovou rozmnoženinu pro svého uživatele a uhradí odměnu dle zvláštního právního předpisu. </a:t>
            </a:r>
          </a:p>
          <a:p>
            <a:pPr marL="0" indent="0">
              <a:buNone/>
            </a:pPr>
            <a:endParaRPr lang="cs-CZ" sz="1700" dirty="0" smtClean="0"/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VAR</a:t>
            </a:r>
            <a:r>
              <a:rPr lang="cs-CZ" sz="2000" dirty="0">
                <a:solidFill>
                  <a:srgbClr val="FF0000"/>
                </a:solidFill>
              </a:rPr>
              <a:t>. 2: (4) </a:t>
            </a:r>
            <a:r>
              <a:rPr lang="cs-CZ" sz="2000" dirty="0"/>
              <a:t>Meziknihovní služby jsou </a:t>
            </a:r>
            <a:r>
              <a:rPr lang="cs-CZ" sz="2000" dirty="0">
                <a:solidFill>
                  <a:srgbClr val="FF0000"/>
                </a:solidFill>
              </a:rPr>
              <a:t>financovány ze státního rozpočtu</a:t>
            </a:r>
            <a:r>
              <a:rPr lang="cs-CZ" sz="2000" dirty="0"/>
              <a:t>, ze kterého se hradí veškeré náklady. Prováděcí právní předpis </a:t>
            </a:r>
            <a:r>
              <a:rPr lang="cs-CZ" sz="2000" dirty="0">
                <a:solidFill>
                  <a:srgbClr val="FF0000"/>
                </a:solidFill>
              </a:rPr>
              <a:t>stanoví výši poplatku za meziknihovní službu, který je příjmem státního rozpočtu.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FF0000"/>
                </a:solidFill>
              </a:rPr>
              <a:t>VAR. 3: (4) </a:t>
            </a:r>
            <a:r>
              <a:rPr lang="cs-CZ" sz="2000" dirty="0"/>
              <a:t>Prováděcí právní předpis stanoví výši poplatků za jednotlivé způsoby vyřízení žádosti o meziknihovní službu a způsob jejich rozdělení mezi knihovny </a:t>
            </a:r>
          </a:p>
          <a:p>
            <a:r>
              <a:rPr lang="cs-CZ" sz="2000" dirty="0"/>
              <a:t> Návrh prováděcího předpisu: „Pokud je žádost o zprostředkování knihovního dokumentu vyřízena jeho zapůjčením, polovina tohoto poplatku náleží žádající knihovně a polovina dožádané knihovně. Žádající knihovna není povinna po svém uživateli poplatek požadovat, i v takovém případě je však povinna uhradit část náležející dožádané knihovně. Dožádaná knihovna se může části poplatku, která jí náleží, vzdát ve prospěch knihovny žádající.“</a:t>
            </a:r>
          </a:p>
          <a:p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93564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Jaké by měly být MVS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/>
          <a:lstStyle/>
          <a:p>
            <a:r>
              <a:rPr lang="cs-CZ" dirty="0" smtClean="0"/>
              <a:t>Pro uživatele: bezplatná nebo dotovaná služba</a:t>
            </a:r>
          </a:p>
          <a:p>
            <a:r>
              <a:rPr lang="cs-CZ" dirty="0" smtClean="0"/>
              <a:t>Rychlé a pohotové</a:t>
            </a:r>
          </a:p>
          <a:p>
            <a:r>
              <a:rPr lang="cs-CZ" dirty="0" smtClean="0"/>
              <a:t>MVS poskytují všechny knihovny</a:t>
            </a:r>
          </a:p>
          <a:p>
            <a:r>
              <a:rPr lang="cs-CZ" dirty="0" smtClean="0"/>
              <a:t>Požadavku MVS je věnována stejná pozornost, jak běžné výpůjčce</a:t>
            </a:r>
          </a:p>
          <a:p>
            <a:r>
              <a:rPr lang="cs-CZ" dirty="0" smtClean="0"/>
              <a:t>Administrativně nenáročné – vzájemné účtování</a:t>
            </a:r>
          </a:p>
          <a:p>
            <a:r>
              <a:rPr lang="cs-CZ" dirty="0" smtClean="0"/>
              <a:t>Rovnoměrné využití zdrojů na území regionu a státu</a:t>
            </a:r>
          </a:p>
          <a:p>
            <a:r>
              <a:rPr lang="cs-CZ" dirty="0" smtClean="0"/>
              <a:t>Spravedlivé</a:t>
            </a:r>
            <a:r>
              <a:rPr lang="cs-CZ" smtClean="0"/>
              <a:t>, vyvážené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7335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2304" y="332656"/>
            <a:ext cx="8229600" cy="720080"/>
          </a:xfrm>
        </p:spPr>
        <p:txBody>
          <a:bodyPr/>
          <a:lstStyle/>
          <a:p>
            <a:r>
              <a:rPr lang="cs-CZ" dirty="0"/>
              <a:t>Poslání knihoven 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400600"/>
          </a:xfrm>
        </p:spPr>
        <p:txBody>
          <a:bodyPr/>
          <a:lstStyle/>
          <a:p>
            <a:r>
              <a:rPr lang="cs-CZ" sz="2000" dirty="0"/>
              <a:t>VAR. 1.: Posláním knihoven je být garantem demokratického přístupu k informacím, znalostem a kulturním hodnotám, a tím přispívat k celoživotnímu </a:t>
            </a:r>
            <a:r>
              <a:rPr lang="cs-CZ" sz="2000" dirty="0">
                <a:solidFill>
                  <a:srgbClr val="FF0000"/>
                </a:solidFill>
              </a:rPr>
              <a:t>vzdělávání</a:t>
            </a:r>
            <a:r>
              <a:rPr lang="cs-CZ" sz="2000" dirty="0"/>
              <a:t>, osobnímu rozvoji, kvalitě života a rekreaci lidí a k jejich informované a aktivní účasti na životě společnosti.</a:t>
            </a:r>
          </a:p>
          <a:p>
            <a:r>
              <a:rPr lang="cs-CZ" sz="2000" dirty="0"/>
              <a:t>VAR 2.: Knihovny prostřednictvím veřejných knihovnických a informačních služeb zabezpečují právo na informace, </a:t>
            </a:r>
            <a:r>
              <a:rPr lang="cs-CZ" sz="2000" dirty="0">
                <a:solidFill>
                  <a:srgbClr val="FF0000"/>
                </a:solidFill>
              </a:rPr>
              <a:t>na trvalé vzdělávání </a:t>
            </a:r>
            <a:r>
              <a:rPr lang="cs-CZ" sz="2000" dirty="0"/>
              <a:t>a na přístup ke kulturnímu bohatství. Knihovny se podílí na rozvoji čtenářské, informační a digitální gramotnosti. Veřejné knihovnické a informační služby jsou službou </a:t>
            </a:r>
            <a:r>
              <a:rPr lang="cs-CZ" sz="2000" dirty="0">
                <a:solidFill>
                  <a:srgbClr val="FF0000"/>
                </a:solidFill>
              </a:rPr>
              <a:t>ve veřejném zájmu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cs-CZ" sz="2000" dirty="0">
              <a:solidFill>
                <a:srgbClr val="FF0000"/>
              </a:solidFill>
            </a:endParaRPr>
          </a:p>
          <a:p>
            <a:r>
              <a:rPr lang="cs-CZ" sz="2000" dirty="0"/>
              <a:t>VAR 3.: Knihovny poskytují veřejné knihovnické a informační služby </a:t>
            </a:r>
            <a:r>
              <a:rPr lang="cs-CZ" sz="2000" dirty="0">
                <a:solidFill>
                  <a:srgbClr val="FF0000"/>
                </a:solidFill>
              </a:rPr>
              <a:t>ve veřejném zájmu</a:t>
            </a:r>
            <a:r>
              <a:rPr lang="cs-CZ" sz="2000" dirty="0"/>
              <a:t>. Garantují demokratický přístup k informacím, znalostem a kulturním hodnotám, umožňují tak </a:t>
            </a:r>
            <a:r>
              <a:rPr lang="cs-CZ" sz="2000" dirty="0">
                <a:solidFill>
                  <a:srgbClr val="FF0000"/>
                </a:solidFill>
              </a:rPr>
              <a:t>celoživotní vzdělávání</a:t>
            </a:r>
            <a:r>
              <a:rPr lang="cs-CZ" sz="2000" dirty="0"/>
              <a:t>, osobní rozvoj, podporují kvalitu života i rekreaci lidí. Rozvíjejí čtenářskou, informační, digitální  a občanskou gramotnost.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99591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/>
              <a:t>Regionální funkce</a:t>
            </a:r>
            <a:endParaRPr lang="cs-CZ"/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71644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6"/>
            <a:ext cx="9028090" cy="652305"/>
          </a:xfrm>
        </p:spPr>
        <p:txBody>
          <a:bodyPr>
            <a:noAutofit/>
          </a:bodyPr>
          <a:lstStyle/>
          <a:p>
            <a:r>
              <a:rPr lang="cs-CZ" sz="2800" dirty="0"/>
              <a:t>Podpora výkonu regionálních funkcí knihoven zřizovaných/provozovaných územními samosprávnými celky</a:t>
            </a:r>
            <a:br>
              <a:rPr lang="cs-CZ" sz="2800" dirty="0"/>
            </a:b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017431"/>
            <a:ext cx="7886700" cy="5159532"/>
          </a:xfrm>
        </p:spPr>
        <p:txBody>
          <a:bodyPr>
            <a:normAutofit fontScale="70000" lnSpcReduction="20000"/>
          </a:bodyPr>
          <a:lstStyle/>
          <a:p>
            <a:endParaRPr lang="cs-CZ" dirty="0" smtClean="0"/>
          </a:p>
          <a:p>
            <a:r>
              <a:rPr lang="cs-CZ" dirty="0" smtClean="0"/>
              <a:t>Plnění </a:t>
            </a:r>
            <a:r>
              <a:rPr lang="cs-CZ" dirty="0"/>
              <a:t>regionálních funkcí a jeho koordinaci zajišťuje kraj z peněžních prostředků svého rozpočtu.  </a:t>
            </a:r>
          </a:p>
          <a:p>
            <a:r>
              <a:rPr lang="cs-CZ" dirty="0"/>
              <a:t>(1) Minimální Republikové normativy stanoví </a:t>
            </a:r>
            <a:r>
              <a:rPr lang="cs-CZ" dirty="0">
                <a:solidFill>
                  <a:srgbClr val="FF0000"/>
                </a:solidFill>
              </a:rPr>
              <a:t>ministerstvo</a:t>
            </a:r>
            <a:r>
              <a:rPr lang="cs-CZ" dirty="0"/>
              <a:t> (kultury) jako výši výdajů připadajících na zajištění VKIS na počet obyvatel a počet knihoven v kraji na kalendářní rok a zveřejňuje je ve Věstníku. </a:t>
            </a:r>
          </a:p>
          <a:p>
            <a:r>
              <a:rPr lang="cs-CZ" dirty="0"/>
              <a:t>(2) Krajské normativy stanoví </a:t>
            </a:r>
            <a:r>
              <a:rPr lang="cs-CZ" dirty="0">
                <a:solidFill>
                  <a:srgbClr val="FF0000"/>
                </a:solidFill>
              </a:rPr>
              <a:t>krajský úřad </a:t>
            </a:r>
            <a:r>
              <a:rPr lang="cs-CZ" dirty="0"/>
              <a:t>jako výši výdajů připadajících na zajištění VKIS na počet obyvatel a počet knihoven v kraji na kalendářní rok a zveřejňuje je ve Věstníku a zveřejní je.  </a:t>
            </a:r>
          </a:p>
          <a:p>
            <a:r>
              <a:rPr lang="cs-CZ" dirty="0"/>
              <a:t> (3) Při stanovení krajských normativů vychází krajský úřad zejména z </a:t>
            </a:r>
          </a:p>
          <a:p>
            <a:r>
              <a:rPr lang="cs-CZ" dirty="0"/>
              <a:t>a) dlouhodobého záměru rozvoje systému knihoven v kraji, </a:t>
            </a:r>
          </a:p>
          <a:p>
            <a:r>
              <a:rPr lang="cs-CZ" dirty="0"/>
              <a:t>b) rozsahu obsluhované populace knihovnami v kraji, </a:t>
            </a:r>
          </a:p>
          <a:p>
            <a:r>
              <a:rPr lang="cs-CZ" dirty="0"/>
              <a:t>c) počtu knihoven a poboček v kraji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25130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566670"/>
            <a:ext cx="7886700" cy="5885645"/>
          </a:xfrm>
        </p:spPr>
        <p:txBody>
          <a:bodyPr>
            <a:normAutofit fontScale="62500" lnSpcReduction="20000"/>
          </a:bodyPr>
          <a:lstStyle/>
          <a:p>
            <a:r>
              <a:rPr lang="cs-CZ" dirty="0"/>
              <a:t> (4) </a:t>
            </a:r>
            <a:r>
              <a:rPr lang="cs-CZ" dirty="0">
                <a:solidFill>
                  <a:srgbClr val="FF0000"/>
                </a:solidFill>
              </a:rPr>
              <a:t>Ministerstvo stanoví </a:t>
            </a:r>
            <a:r>
              <a:rPr lang="cs-CZ" dirty="0"/>
              <a:t>prováděcím právním předpisem členění krajských normativů, ukazatele rozhodné pro jejich stanovení, jednotky výkonu pro jednotlivé krajské normativy, vztah mezi ukazateli a jednotkami výkonu, ukazatele pro výpočet minimální úrovně krajských normativů a zásady pro jejich zvýšení a jejich zveřejnění. </a:t>
            </a:r>
          </a:p>
          <a:p>
            <a:r>
              <a:rPr lang="cs-CZ" dirty="0"/>
              <a:t> (6) </a:t>
            </a:r>
            <a:r>
              <a:rPr lang="cs-CZ" dirty="0">
                <a:solidFill>
                  <a:srgbClr val="FF0000"/>
                </a:solidFill>
              </a:rPr>
              <a:t>Krajský úřad v přenesené působnosti s vědomím zastupitelstva kraje </a:t>
            </a:r>
            <a:r>
              <a:rPr lang="cs-CZ" dirty="0"/>
              <a:t>prostřednictvím krajských normativů a v souladu se zásadami stanovenými ministerstvem rozepisuje a poskytuje krajské knihovně a knihovnám pověřeným výkonem regionálních funkcí finanční prostředky, </a:t>
            </a:r>
          </a:p>
          <a:p>
            <a:r>
              <a:rPr lang="cs-CZ" dirty="0"/>
              <a:t>O rozpisu prostředků podle věty první </a:t>
            </a:r>
            <a:r>
              <a:rPr lang="cs-CZ" dirty="0">
                <a:solidFill>
                  <a:srgbClr val="FF0000"/>
                </a:solidFill>
              </a:rPr>
              <a:t>informuje</a:t>
            </a:r>
            <a:r>
              <a:rPr lang="cs-CZ" dirty="0"/>
              <a:t> krajský úřad příslušné </a:t>
            </a:r>
            <a:r>
              <a:rPr lang="cs-CZ" dirty="0">
                <a:solidFill>
                  <a:srgbClr val="FF0000"/>
                </a:solidFill>
              </a:rPr>
              <a:t>provozovatele/zřizovatele knihoven </a:t>
            </a:r>
            <a:r>
              <a:rPr lang="cs-CZ" dirty="0"/>
              <a:t>pověřených výkonem regionálních funkcí. </a:t>
            </a:r>
          </a:p>
          <a:p>
            <a:r>
              <a:rPr lang="cs-CZ" dirty="0"/>
              <a:t>(7) O rozpisu a přidělení finančních prostředků podle odstavce 6 krajský úřad následně informuje </a:t>
            </a:r>
            <a:r>
              <a:rPr lang="cs-CZ" dirty="0">
                <a:solidFill>
                  <a:srgbClr val="FF0000"/>
                </a:solidFill>
              </a:rPr>
              <a:t>zastupitelstvo kraje. 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>
                <a:solidFill>
                  <a:srgbClr val="FF0000"/>
                </a:solidFill>
              </a:rPr>
              <a:t>Knihovna pověřená </a:t>
            </a:r>
            <a:r>
              <a:rPr lang="cs-CZ" dirty="0"/>
              <a:t>výkonem regionálních funkcí </a:t>
            </a:r>
            <a:r>
              <a:rPr lang="cs-CZ" dirty="0">
                <a:solidFill>
                  <a:srgbClr val="FF0000"/>
                </a:solidFill>
              </a:rPr>
              <a:t>zpracovává návrhy </a:t>
            </a:r>
            <a:r>
              <a:rPr lang="cs-CZ" dirty="0"/>
              <a:t>rozpisů rozpočtů finančních prostředků v souladu se stanovenými normativy a předává je krajskému úřadu.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Krajská </a:t>
            </a:r>
            <a:r>
              <a:rPr lang="cs-CZ" dirty="0">
                <a:solidFill>
                  <a:srgbClr val="FF0000"/>
                </a:solidFill>
              </a:rPr>
              <a:t>knihovna plní a koordinuje plnění </a:t>
            </a:r>
            <a:r>
              <a:rPr lang="cs-CZ" dirty="0"/>
              <a:t>regionálních funkcí vybraných základních knihoven v kraji. Smlouva o přenesení regionálních funkcí na vybrané základní knihovny musí mít písemnou formu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08402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3"/>
          <p:cNvSpPr>
            <a:spLocks noGrp="1"/>
          </p:cNvSpPr>
          <p:nvPr>
            <p:ph type="ctrTitle"/>
          </p:nvPr>
        </p:nvSpPr>
        <p:spPr>
          <a:xfrm>
            <a:off x="611188" y="1844675"/>
            <a:ext cx="7772400" cy="2232397"/>
          </a:xfrm>
        </p:spPr>
        <p:txBody>
          <a:bodyPr/>
          <a:lstStyle/>
          <a:p>
            <a:r>
              <a:rPr lang="cs-CZ" sz="3600" dirty="0" smtClean="0"/>
              <a:t>Příprava novely knihovního zákona</a:t>
            </a:r>
            <a:endParaRPr lang="cs-CZ" dirty="0" smtClean="0"/>
          </a:p>
        </p:txBody>
      </p:sp>
      <p:sp>
        <p:nvSpPr>
          <p:cNvPr id="2051" name="Podnadpis 4"/>
          <p:cNvSpPr>
            <a:spLocks noGrp="1"/>
          </p:cNvSpPr>
          <p:nvPr>
            <p:ph type="subTitle" idx="1"/>
          </p:nvPr>
        </p:nvSpPr>
        <p:spPr>
          <a:xfrm>
            <a:off x="1403350" y="5013176"/>
            <a:ext cx="6400800" cy="1368152"/>
          </a:xfrm>
        </p:spPr>
        <p:txBody>
          <a:bodyPr>
            <a:normAutofit fontScale="40000" lnSpcReduction="20000"/>
          </a:bodyPr>
          <a:lstStyle/>
          <a:p>
            <a:pPr eaLnBrk="1" hangingPunct="1">
              <a:defRPr/>
            </a:pPr>
            <a:endParaRPr lang="cs-CZ" sz="5600" i="1" dirty="0" smtClean="0"/>
          </a:p>
          <a:p>
            <a:pPr eaLnBrk="1" hangingPunct="1">
              <a:defRPr/>
            </a:pPr>
            <a:r>
              <a:rPr lang="cs-CZ" sz="5600" i="1" dirty="0" smtClean="0">
                <a:solidFill>
                  <a:schemeClr val="tx1"/>
                </a:solidFill>
              </a:rPr>
              <a:t>24.10.2016</a:t>
            </a:r>
          </a:p>
          <a:p>
            <a:pPr eaLnBrk="1" hangingPunct="1">
              <a:defRPr/>
            </a:pPr>
            <a:r>
              <a:rPr lang="cs-CZ" sz="5600" i="1" dirty="0" smtClean="0">
                <a:solidFill>
                  <a:schemeClr val="tx1"/>
                </a:solidFill>
              </a:rPr>
              <a:t>Vít </a:t>
            </a:r>
            <a:r>
              <a:rPr lang="cs-CZ" sz="5600" i="1" dirty="0">
                <a:solidFill>
                  <a:schemeClr val="tx1"/>
                </a:solidFill>
              </a:rPr>
              <a:t>Richter</a:t>
            </a:r>
          </a:p>
          <a:p>
            <a:pPr eaLnBrk="1" hangingPunct="1">
              <a:defRPr/>
            </a:pPr>
            <a:r>
              <a:rPr lang="cs-CZ" sz="5600" i="1" dirty="0">
                <a:solidFill>
                  <a:schemeClr val="tx1"/>
                </a:solidFill>
              </a:rPr>
              <a:t>Národní knihovna ČR</a:t>
            </a:r>
          </a:p>
          <a:p>
            <a:pPr eaLnBrk="1" hangingPunct="1">
              <a:defRPr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98259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Knihovna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a)  knihovnou </a:t>
            </a:r>
            <a:r>
              <a:rPr lang="cs-CZ" dirty="0">
                <a:solidFill>
                  <a:srgbClr val="FF0000"/>
                </a:solidFill>
              </a:rPr>
              <a:t>veřejně prospěšné </a:t>
            </a:r>
            <a:r>
              <a:rPr lang="cs-CZ" dirty="0"/>
              <a:t>kulturní, informační a </a:t>
            </a:r>
            <a:r>
              <a:rPr lang="cs-CZ" dirty="0">
                <a:solidFill>
                  <a:srgbClr val="FF0000"/>
                </a:solidFill>
              </a:rPr>
              <a:t>vzdělávací zařízení</a:t>
            </a:r>
            <a:r>
              <a:rPr lang="cs-CZ" dirty="0"/>
              <a:t>, v němž jsou poskytovány veřejné knihovnické a informační služby vymezené tímto zákonem, a které je zapsáno v evidenci knihoven,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7160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Knihovní fond a dokument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b)  knihovním fondem organizovaný, soustavně </a:t>
            </a:r>
            <a:r>
              <a:rPr lang="cs-CZ" u="sng" dirty="0"/>
              <a:t>doplňovaný</a:t>
            </a:r>
            <a:r>
              <a:rPr lang="cs-CZ" dirty="0"/>
              <a:t>, zpracovávaný, ochraňovaný a uchovávaný </a:t>
            </a:r>
            <a:r>
              <a:rPr lang="cs-CZ" dirty="0" smtClean="0"/>
              <a:t>a </a:t>
            </a:r>
            <a:r>
              <a:rPr lang="cs-CZ" u="sng" dirty="0" smtClean="0"/>
              <a:t>zpřístupňovaný</a:t>
            </a:r>
            <a:r>
              <a:rPr lang="cs-CZ" dirty="0" smtClean="0"/>
              <a:t> soubor </a:t>
            </a:r>
            <a:r>
              <a:rPr lang="cs-CZ" dirty="0"/>
              <a:t>informačních pramenů </a:t>
            </a:r>
            <a:r>
              <a:rPr lang="cs-CZ" dirty="0">
                <a:solidFill>
                  <a:srgbClr val="FF0000"/>
                </a:solidFill>
              </a:rPr>
              <a:t>bez ohledu na jejich obsah a formu</a:t>
            </a:r>
            <a:r>
              <a:rPr lang="cs-CZ" dirty="0"/>
              <a:t>, které knihovna oprávněně užívá,</a:t>
            </a:r>
          </a:p>
          <a:p>
            <a:r>
              <a:rPr lang="cs-CZ" dirty="0"/>
              <a:t>c) knihovním dokumentem informační pramen na </a:t>
            </a:r>
            <a:r>
              <a:rPr lang="cs-CZ" u="sng" dirty="0">
                <a:solidFill>
                  <a:srgbClr val="FF0000"/>
                </a:solidFill>
              </a:rPr>
              <a:t>hmotném nosiči </a:t>
            </a:r>
            <a:r>
              <a:rPr lang="cs-CZ" dirty="0"/>
              <a:t>evidovaný jako samostatná jednotka knihovního fondu knihovny,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305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Historický fond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e) historickým fondem knihovní fond sestávající z knihovních dokumentů, které vznikly do roku 1900 </a:t>
            </a:r>
            <a:r>
              <a:rPr lang="cs-CZ" u="sng" dirty="0" smtClean="0"/>
              <a:t>(1948??) </a:t>
            </a:r>
            <a:r>
              <a:rPr lang="cs-CZ" dirty="0" smtClean="0"/>
              <a:t>nebo </a:t>
            </a:r>
            <a:r>
              <a:rPr lang="cs-CZ" dirty="0"/>
              <a:t>o kterých tak pro jejich jedinečnou historickou hodnotu </a:t>
            </a:r>
            <a:r>
              <a:rPr lang="cs-CZ" dirty="0">
                <a:solidFill>
                  <a:srgbClr val="FF0000"/>
                </a:solidFill>
              </a:rPr>
              <a:t>rozhodl</a:t>
            </a:r>
            <a:r>
              <a:rPr lang="cs-CZ" dirty="0"/>
              <a:t> provozovatel příslušné knihovny nebo </a:t>
            </a:r>
            <a:r>
              <a:rPr lang="cs-CZ" dirty="0">
                <a:solidFill>
                  <a:srgbClr val="FF0000"/>
                </a:solidFill>
              </a:rPr>
              <a:t>Ministerstvo kultury (dále jen „ministerstvo“),</a:t>
            </a:r>
            <a:r>
              <a:rPr lang="cs-CZ" dirty="0"/>
              <a:t> a toto rozhodnutí zveřejnilo,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7243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Regionální funkce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dirty="0"/>
              <a:t>h)  regionálními funkcemi funkce, v jejichž rámci krajská knihovna a další jí pověřené knihovny poskytují knihovnám v kraji především poradenské, vzdělávací</a:t>
            </a:r>
            <a:r>
              <a:rPr lang="cs-CZ" sz="2800" dirty="0" smtClean="0"/>
              <a:t>, koordinační</a:t>
            </a:r>
            <a:r>
              <a:rPr lang="cs-CZ" sz="2800" dirty="0"/>
              <a:t>, </a:t>
            </a:r>
            <a:r>
              <a:rPr lang="cs-CZ" sz="2800" dirty="0">
                <a:solidFill>
                  <a:srgbClr val="FF0000"/>
                </a:solidFill>
              </a:rPr>
              <a:t>výpočetní a datové služby</a:t>
            </a:r>
            <a:r>
              <a:rPr lang="cs-CZ" sz="2800" dirty="0"/>
              <a:t>; budují výměnné fondy a zapůjčují výměnné soubory knihovních dokumentů; </a:t>
            </a:r>
            <a:r>
              <a:rPr lang="cs-CZ" sz="2800" dirty="0">
                <a:solidFill>
                  <a:srgbClr val="FF0000"/>
                </a:solidFill>
              </a:rPr>
              <a:t>spolupracují s knihovnami při zavádění nových technologií </a:t>
            </a:r>
            <a:r>
              <a:rPr lang="cs-CZ" sz="2800" dirty="0"/>
              <a:t>a vykonávají další nezbytné činnosti napomáhající rozvoji knihoven a jejich veřejných knihovnických a informačních služeb,</a:t>
            </a:r>
          </a:p>
          <a:p>
            <a:endParaRPr lang="cs-CZ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2020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SK ČR, CPK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j) souborným katalogem knihoven elektronická databáze bibliografických a lokalizačních záznamů o knihovních dokumentech, které se nacházejí v knihovních fondech knihoven, </a:t>
            </a:r>
          </a:p>
          <a:p>
            <a:pPr marL="0" indent="0">
              <a:buNone/>
            </a:pPr>
            <a:r>
              <a:rPr lang="cs-CZ" dirty="0"/>
              <a:t>k) centrálním portálem knihoven specializovaný informační systém, který umožňuje veřejnosti přístup k službám, knihovním fondům a dalším informačním zdrojům knihoven.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0212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Systém knihoven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(1) Systém knihoven tvoří</a:t>
            </a:r>
          </a:p>
          <a:p>
            <a:pPr marL="0" indent="0">
              <a:buNone/>
            </a:pPr>
            <a:r>
              <a:rPr lang="cs-CZ" sz="2000" dirty="0"/>
              <a:t>a)  Národní knihovna České republiky (dále jen "Národní knihovna"), Knihovna a tiskárna pro nevidomé K. E. </a:t>
            </a:r>
            <a:r>
              <a:rPr lang="cs-CZ" sz="2000" dirty="0" err="1"/>
              <a:t>Macana</a:t>
            </a:r>
            <a:r>
              <a:rPr lang="cs-CZ" sz="2000" dirty="0"/>
              <a:t>, Moravská zemská knihovna v Brně</a:t>
            </a:r>
          </a:p>
          <a:p>
            <a:pPr marL="0" indent="0">
              <a:buNone/>
            </a:pPr>
            <a:r>
              <a:rPr lang="cs-CZ" sz="2000" dirty="0"/>
              <a:t>b)  krajské knihovny, 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FF0000"/>
                </a:solidFill>
              </a:rPr>
              <a:t>c)  veřejné knihovny, </a:t>
            </a:r>
            <a:endParaRPr lang="cs-CZ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d</a:t>
            </a:r>
            <a:r>
              <a:rPr lang="cs-CZ" sz="2000" dirty="0">
                <a:solidFill>
                  <a:srgbClr val="FF0000"/>
                </a:solidFill>
              </a:rPr>
              <a:t>)  vědecké, muzejní a jiné specializované knihovny,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FF0000"/>
                </a:solidFill>
              </a:rPr>
              <a:t>e)  vysokoškolské knihovny,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FF0000"/>
                </a:solidFill>
              </a:rPr>
              <a:t>f)  školní </a:t>
            </a:r>
            <a:r>
              <a:rPr lang="cs-CZ" sz="2000" dirty="0" smtClean="0">
                <a:solidFill>
                  <a:srgbClr val="FF0000"/>
                </a:solidFill>
              </a:rPr>
              <a:t>knihovny.</a:t>
            </a:r>
            <a:endParaRPr lang="cs-CZ" sz="2000" dirty="0">
              <a:solidFill>
                <a:srgbClr val="FF0000"/>
              </a:solidFill>
            </a:endParaRPr>
          </a:p>
          <a:p>
            <a:r>
              <a:rPr lang="cs-CZ" sz="2000" dirty="0"/>
              <a:t>(2)  Knihovna může v systému knihoven plnit více funkcí.</a:t>
            </a:r>
          </a:p>
          <a:p>
            <a:r>
              <a:rPr lang="cs-CZ" sz="2000" dirty="0"/>
              <a:t>(3) Podle zaměření a specializace knihovna buduje univerzální nebo specializovaný knihovní fond.</a:t>
            </a:r>
          </a:p>
          <a:p>
            <a:r>
              <a:rPr lang="cs-CZ" sz="2000" dirty="0"/>
              <a:t>(4) Knihovny v systému knihoven spolupracují na plnění svých úkolů.</a:t>
            </a:r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006E75-B1B9-47C7-B954-DF8F77C01C20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738382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9062</TotalTime>
  <Words>1064</Words>
  <Application>Microsoft Office PowerPoint</Application>
  <PresentationFormat>Předvádění na obrazovce (4:3)</PresentationFormat>
  <Paragraphs>218</Paragraphs>
  <Slides>33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33</vt:i4>
      </vt:variant>
    </vt:vector>
  </HeadingPairs>
  <TitlesOfParts>
    <vt:vector size="40" baseType="lpstr">
      <vt:lpstr>Arial</vt:lpstr>
      <vt:lpstr>Arial Narrow</vt:lpstr>
      <vt:lpstr>Calibri</vt:lpstr>
      <vt:lpstr>Wingdings</vt:lpstr>
      <vt:lpstr>Motiv sady Office</vt:lpstr>
      <vt:lpstr>1_Vlastní návrh</vt:lpstr>
      <vt:lpstr>Vlastní návrh</vt:lpstr>
      <vt:lpstr>Příprava novely knihovního zákona</vt:lpstr>
      <vt:lpstr>Hlavní témata</vt:lpstr>
      <vt:lpstr>Poslání knihoven </vt:lpstr>
      <vt:lpstr>Knihovna</vt:lpstr>
      <vt:lpstr>Knihovní fond a dokument</vt:lpstr>
      <vt:lpstr>Historický fond</vt:lpstr>
      <vt:lpstr>Regionální funkce</vt:lpstr>
      <vt:lpstr>SK ČR, CPK</vt:lpstr>
      <vt:lpstr>Systém knihoven</vt:lpstr>
      <vt:lpstr>Základní – povinné, bezplatné služby</vt:lpstr>
      <vt:lpstr>Další placené služby</vt:lpstr>
      <vt:lpstr>Osobní údaje – rovný přístup</vt:lpstr>
      <vt:lpstr>Odborný zaměstnanec knihovny</vt:lpstr>
      <vt:lpstr>Evidence knihoven</vt:lpstr>
      <vt:lpstr>Národní knihovna</vt:lpstr>
      <vt:lpstr>Moravská zemská knihovna v Brně</vt:lpstr>
      <vt:lpstr>Krajská knihovna</vt:lpstr>
      <vt:lpstr>Veřejná knihovna</vt:lpstr>
      <vt:lpstr>Specializovaná knihovna</vt:lpstr>
      <vt:lpstr>Vysokoškolská knihovna</vt:lpstr>
      <vt:lpstr>Školní knihovna</vt:lpstr>
      <vt:lpstr>Koncepce rozvoje knihoven</vt:lpstr>
      <vt:lpstr>Správa knihovního fondu</vt:lpstr>
      <vt:lpstr>Vyřazování knihovních dokumentů</vt:lpstr>
      <vt:lpstr>Ochrana knihovního fondu</vt:lpstr>
      <vt:lpstr>Sankce</vt:lpstr>
      <vt:lpstr>Meziknihovní služby – stávající stav</vt:lpstr>
      <vt:lpstr>Prezentace aplikace PowerPoint</vt:lpstr>
      <vt:lpstr>Jaké by měly být MVS</vt:lpstr>
      <vt:lpstr>Regionální funkce</vt:lpstr>
      <vt:lpstr>Podpora výkonu regionálních funkcí knihoven zřizovaných/provozovaných územními samosprávnými celky </vt:lpstr>
      <vt:lpstr>Prezentace aplikace PowerPoint</vt:lpstr>
      <vt:lpstr>Příprava novely knihovního zákona</vt:lpstr>
    </vt:vector>
  </TitlesOfParts>
  <Company>Národní knihovna ČR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Měření výkonu a činnosti knihoven  Projekt „Benchmarking knihoven“</dc:title>
  <dc:creator>KI</dc:creator>
  <cp:lastModifiedBy>Richter Vít</cp:lastModifiedBy>
  <cp:revision>510</cp:revision>
  <cp:lastPrinted>2012-10-29T11:24:13Z</cp:lastPrinted>
  <dcterms:created xsi:type="dcterms:W3CDTF">2010-09-20T19:44:17Z</dcterms:created>
  <dcterms:modified xsi:type="dcterms:W3CDTF">2016-11-02T19:07:59Z</dcterms:modified>
</cp:coreProperties>
</file>