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1" r:id="rId3"/>
    <p:sldId id="269" r:id="rId4"/>
    <p:sldId id="270" r:id="rId5"/>
    <p:sldId id="266" r:id="rId6"/>
    <p:sldId id="267" r:id="rId7"/>
    <p:sldId id="273" r:id="rId8"/>
    <p:sldId id="263" r:id="rId9"/>
    <p:sldId id="264" r:id="rId10"/>
    <p:sldId id="265" r:id="rId11"/>
    <p:sldId id="257" r:id="rId12"/>
    <p:sldId id="259" r:id="rId13"/>
    <p:sldId id="258" r:id="rId14"/>
    <p:sldId id="260" r:id="rId15"/>
    <p:sldId id="261" r:id="rId16"/>
    <p:sldId id="275" r:id="rId17"/>
    <p:sldId id="274" r:id="rId18"/>
    <p:sldId id="276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%20V&#253;stavba\Dotazn&#237;k%202015\Data\v&#253;sledky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%20V&#253;stavba\Dotazn&#237;k%202015\Data\v&#253;sledky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/>
              <a:t>Kdo se zúčastnil</a:t>
            </a:r>
            <a:r>
              <a:rPr lang="cs-CZ" sz="2000" b="1" baseline="0"/>
              <a:t> průzkumu</a:t>
            </a:r>
            <a:endParaRPr lang="cs-CZ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knihovny!$G$19</c:f>
              <c:strCache>
                <c:ptCount val="1"/>
                <c:pt idx="0">
                  <c:v>Průzkum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knihovny!$B$20:$B$27</c:f>
              <c:strCache>
                <c:ptCount val="8"/>
                <c:pt idx="0">
                  <c:v>do 1000 obyv.</c:v>
                </c:pt>
                <c:pt idx="1">
                  <c:v>1001 - 3000 obyv.</c:v>
                </c:pt>
                <c:pt idx="2">
                  <c:v>3001 - 5000 obyv.</c:v>
                </c:pt>
                <c:pt idx="3">
                  <c:v>5001 - 10 0000 obyv.</c:v>
                </c:pt>
                <c:pt idx="4">
                  <c:v>10 001 - 20 000 obyv.</c:v>
                </c:pt>
                <c:pt idx="5">
                  <c:v>20 001 - 40 000 obyv</c:v>
                </c:pt>
                <c:pt idx="6">
                  <c:v>nad 40 001 obyv.</c:v>
                </c:pt>
                <c:pt idx="7">
                  <c:v>Krajské knihovny</c:v>
                </c:pt>
              </c:strCache>
            </c:strRef>
          </c:cat>
          <c:val>
            <c:numRef>
              <c:f>knihovny!$G$20:$G$27</c:f>
              <c:numCache>
                <c:formatCode>0%</c:formatCode>
                <c:ptCount val="8"/>
                <c:pt idx="0">
                  <c:v>0.2192024384048768</c:v>
                </c:pt>
                <c:pt idx="1">
                  <c:v>0.45307443365695793</c:v>
                </c:pt>
                <c:pt idx="2">
                  <c:v>0.72916666666666663</c:v>
                </c:pt>
                <c:pt idx="3">
                  <c:v>0.78666666666666663</c:v>
                </c:pt>
                <c:pt idx="4">
                  <c:v>0.79729729729729726</c:v>
                </c:pt>
                <c:pt idx="5">
                  <c:v>0.94444444444444442</c:v>
                </c:pt>
                <c:pt idx="6">
                  <c:v>0.77272727272727271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knihovny!$H$19</c:f>
              <c:strCache>
                <c:ptCount val="1"/>
                <c:pt idx="0">
                  <c:v>Nezúčastnily se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knihovny!$B$20:$B$27</c:f>
              <c:strCache>
                <c:ptCount val="8"/>
                <c:pt idx="0">
                  <c:v>do 1000 obyv.</c:v>
                </c:pt>
                <c:pt idx="1">
                  <c:v>1001 - 3000 obyv.</c:v>
                </c:pt>
                <c:pt idx="2">
                  <c:v>3001 - 5000 obyv.</c:v>
                </c:pt>
                <c:pt idx="3">
                  <c:v>5001 - 10 0000 obyv.</c:v>
                </c:pt>
                <c:pt idx="4">
                  <c:v>10 001 - 20 000 obyv.</c:v>
                </c:pt>
                <c:pt idx="5">
                  <c:v>20 001 - 40 000 obyv</c:v>
                </c:pt>
                <c:pt idx="6">
                  <c:v>nad 40 001 obyv.</c:v>
                </c:pt>
                <c:pt idx="7">
                  <c:v>Krajské knihovny</c:v>
                </c:pt>
              </c:strCache>
            </c:strRef>
          </c:cat>
          <c:val>
            <c:numRef>
              <c:f>knihovny!$H$20:$H$27</c:f>
              <c:numCache>
                <c:formatCode>0%</c:formatCode>
                <c:ptCount val="8"/>
                <c:pt idx="0">
                  <c:v>0.78079756159512315</c:v>
                </c:pt>
                <c:pt idx="1">
                  <c:v>0.54692556634304212</c:v>
                </c:pt>
                <c:pt idx="2">
                  <c:v>0.27083333333333331</c:v>
                </c:pt>
                <c:pt idx="3">
                  <c:v>0.21333333333333335</c:v>
                </c:pt>
                <c:pt idx="4">
                  <c:v>0.20270270270270271</c:v>
                </c:pt>
                <c:pt idx="5">
                  <c:v>5.5555555555555552E-2</c:v>
                </c:pt>
                <c:pt idx="6">
                  <c:v>0.22727272727272727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97236664"/>
        <c:axId val="195492544"/>
      </c:barChart>
      <c:catAx>
        <c:axId val="197236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492544"/>
        <c:crosses val="autoZero"/>
        <c:auto val="1"/>
        <c:lblAlgn val="ctr"/>
        <c:lblOffset val="100"/>
        <c:noMultiLvlLbl val="0"/>
      </c:catAx>
      <c:valAx>
        <c:axId val="19549254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7236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/>
              <a:t>Kolik knihoven vyplnilo dotazník</a:t>
            </a:r>
          </a:p>
        </c:rich>
      </c:tx>
      <c:layout>
        <c:manualLayout>
          <c:xMode val="edge"/>
          <c:yMode val="edge"/>
          <c:x val="0.18294055567702114"/>
          <c:y val="2.89959915468901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40851300896416015"/>
          <c:y val="0.16074953996171562"/>
          <c:w val="0.57504582989959463"/>
          <c:h val="0.825723877312013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knihovny!$B$43:$B$56</c:f>
              <c:strCache>
                <c:ptCount val="14"/>
                <c:pt idx="0">
                  <c:v>Pardubický</c:v>
                </c:pt>
                <c:pt idx="1">
                  <c:v>Středočeský</c:v>
                </c:pt>
                <c:pt idx="2">
                  <c:v>Plzeňský</c:v>
                </c:pt>
                <c:pt idx="3">
                  <c:v>Královéhradecký</c:v>
                </c:pt>
                <c:pt idx="4">
                  <c:v>Zlínský</c:v>
                </c:pt>
                <c:pt idx="5">
                  <c:v>Olomoucký</c:v>
                </c:pt>
                <c:pt idx="6">
                  <c:v>Ústecký</c:v>
                </c:pt>
                <c:pt idx="7">
                  <c:v>Vysočina</c:v>
                </c:pt>
                <c:pt idx="8">
                  <c:v>Liberecký</c:v>
                </c:pt>
                <c:pt idx="9">
                  <c:v>Jihomoravský</c:v>
                </c:pt>
                <c:pt idx="10">
                  <c:v>Moravskoslezský</c:v>
                </c:pt>
                <c:pt idx="11">
                  <c:v>Karlovarský</c:v>
                </c:pt>
                <c:pt idx="12">
                  <c:v>Jihočeský</c:v>
                </c:pt>
                <c:pt idx="13">
                  <c:v>Praha</c:v>
                </c:pt>
              </c:strCache>
            </c:strRef>
          </c:cat>
          <c:val>
            <c:numRef>
              <c:f>knihovny!$K$43:$K$56</c:f>
              <c:numCache>
                <c:formatCode>0%</c:formatCode>
                <c:ptCount val="14"/>
                <c:pt idx="0">
                  <c:v>0.1995249406175772</c:v>
                </c:pt>
                <c:pt idx="1">
                  <c:v>0.21009389671361503</c:v>
                </c:pt>
                <c:pt idx="2">
                  <c:v>0.22047244094488189</c:v>
                </c:pt>
                <c:pt idx="3">
                  <c:v>0.24401913875598086</c:v>
                </c:pt>
                <c:pt idx="4">
                  <c:v>0.24494949494949494</c:v>
                </c:pt>
                <c:pt idx="5">
                  <c:v>0.2450199203187251</c:v>
                </c:pt>
                <c:pt idx="6">
                  <c:v>0.27659574468085107</c:v>
                </c:pt>
                <c:pt idx="7">
                  <c:v>0.2857142857142857</c:v>
                </c:pt>
                <c:pt idx="8">
                  <c:v>0.35146443514644349</c:v>
                </c:pt>
                <c:pt idx="9">
                  <c:v>0.44255319148936167</c:v>
                </c:pt>
                <c:pt idx="10">
                  <c:v>0.47549019607843135</c:v>
                </c:pt>
                <c:pt idx="11">
                  <c:v>0.50724637681159424</c:v>
                </c:pt>
                <c:pt idx="12">
                  <c:v>0.52941176470588236</c:v>
                </c:pt>
                <c:pt idx="13">
                  <c:v>0.76190476190476186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3729216"/>
        <c:axId val="131288848"/>
      </c:barChart>
      <c:catAx>
        <c:axId val="19372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288848"/>
        <c:crosses val="autoZero"/>
        <c:auto val="1"/>
        <c:lblAlgn val="ctr"/>
        <c:lblOffset val="100"/>
        <c:noMultiLvlLbl val="0"/>
      </c:catAx>
      <c:valAx>
        <c:axId val="13128884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3729216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3B8DA-CC7A-4E58-A11E-FB7C0E383C6C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84B4-2EA3-43E3-BA11-8860233D26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1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F3837C-E916-4AAB-B9BD-ABCFED580F56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42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 b="1"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02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57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53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000"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  <a:lvl2pPr>
              <a:buClr>
                <a:srgbClr val="FF0000"/>
              </a:buClr>
              <a:defRPr b="1">
                <a:solidFill>
                  <a:srgbClr val="FF0000"/>
                </a:solidFill>
                <a:latin typeface="Arial Narrow" panose="020B0606020202030204" pitchFamily="34" charset="0"/>
              </a:defRPr>
            </a:lvl2pPr>
            <a:lvl3pPr>
              <a:defRPr b="1">
                <a:solidFill>
                  <a:srgbClr val="0070C0"/>
                </a:solidFill>
                <a:latin typeface="Arial Narrow" panose="020B0606020202030204" pitchFamily="34" charset="0"/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82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83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81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20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30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91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49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043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561BD-7576-4581-8218-AC8A899D68A7}" type="datetimeFigureOut">
              <a:rPr lang="cs-CZ" smtClean="0"/>
              <a:t>3.11.2016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87E3C-6BAD-4CEF-AA76-A6A9880F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61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4284" y="141669"/>
            <a:ext cx="7772400" cy="4997002"/>
          </a:xfrm>
        </p:spPr>
        <p:txBody>
          <a:bodyPr>
            <a:noAutofit/>
          </a:bodyPr>
          <a:lstStyle/>
          <a:p>
            <a:r>
              <a:rPr lang="cs-CZ" sz="3200" dirty="0" smtClean="0"/>
              <a:t>Průzkum prostorového a technické vybavení knihoven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Koncepce CŽV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Katalog prací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Průzkum věkové, vzdělanostní a mzdové struktury pracovníků </a:t>
            </a:r>
            <a:r>
              <a:rPr lang="cs-CZ" sz="3200" dirty="0" smtClean="0"/>
              <a:t>knihoven</a:t>
            </a:r>
            <a:br>
              <a:rPr lang="cs-CZ" sz="3200" dirty="0" smtClean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/>
              <a:t>VISK 2017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8910" y="5460642"/>
            <a:ext cx="6858000" cy="104640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dirty="0" smtClean="0"/>
              <a:t>3.11.2016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28. jednání Sekce pro regionální funkce</a:t>
            </a:r>
            <a:endParaRPr lang="cs-CZ" sz="20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50644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2892" y="352246"/>
            <a:ext cx="7886700" cy="935641"/>
          </a:xfrm>
        </p:spPr>
        <p:txBody>
          <a:bodyPr>
            <a:normAutofit/>
          </a:bodyPr>
          <a:lstStyle/>
          <a:p>
            <a:r>
              <a:rPr lang="cs-CZ" sz="3600" dirty="0" smtClean="0"/>
              <a:t>Údaje ze statistiky</a:t>
            </a:r>
            <a:endParaRPr lang="cs-CZ" sz="36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431855"/>
              </p:ext>
            </p:extLst>
          </p:nvPr>
        </p:nvGraphicFramePr>
        <p:xfrm>
          <a:off x="602892" y="2292441"/>
          <a:ext cx="7886700" cy="377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669"/>
                <a:gridCol w="2060619"/>
                <a:gridCol w="4149412"/>
              </a:tblGrid>
              <a:tr h="326891">
                <a:tc gridSpan="3"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odborní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VŠ knihovnického směru</a:t>
                      </a:r>
                    </a:p>
                  </a:txBody>
                  <a:tcPr marL="9525" marR="9525" marT="9525" marB="0" anchor="b"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VŠ ostatní</a:t>
                      </a:r>
                    </a:p>
                  </a:txBody>
                  <a:tcPr marL="9525" marR="9525" marT="9525" marB="0" anchor="b"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SŠ knihovnického směru</a:t>
                      </a:r>
                    </a:p>
                  </a:txBody>
                  <a:tcPr marL="9525" marR="9525" marT="9525" marB="0" anchor="b"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SŠ ostatní</a:t>
                      </a:r>
                    </a:p>
                  </a:txBody>
                  <a:tcPr marL="9525" marR="9525" marT="9525" marB="0" anchor="b"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ostatní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219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dobrovolných pracovníků</a:t>
                      </a:r>
                    </a:p>
                  </a:txBody>
                  <a:tcPr marL="9525" marR="9525" marT="9525" marB="0" anchor="b"/>
                </a:tc>
              </a:tr>
              <a:tr h="853427"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hodin odpracovaných dobrovolnými pracovníky ročně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02892" y="1700011"/>
            <a:ext cx="5011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Počet zaměstnanců (přepočtený stav)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235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 – minulý průzkum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Identifikační údaje </a:t>
            </a:r>
          </a:p>
          <a:p>
            <a:r>
              <a:rPr lang="cs-CZ" dirty="0"/>
              <a:t>Druh knihovny  </a:t>
            </a:r>
          </a:p>
          <a:p>
            <a:r>
              <a:rPr lang="cs-CZ" dirty="0"/>
              <a:t>Základní statistické údaje o knihovně za rok </a:t>
            </a:r>
            <a:r>
              <a:rPr lang="cs-CZ" dirty="0" smtClean="0"/>
              <a:t>2016 </a:t>
            </a:r>
            <a:r>
              <a:rPr lang="cs-CZ" dirty="0"/>
              <a:t>(dle statistického výkazu) </a:t>
            </a:r>
          </a:p>
          <a:p>
            <a:r>
              <a:rPr lang="cs-CZ" dirty="0"/>
              <a:t>Údaje o počtu pracovníků k 31. 12. </a:t>
            </a:r>
            <a:r>
              <a:rPr lang="cs-CZ" dirty="0" smtClean="0"/>
              <a:t>2016 </a:t>
            </a:r>
            <a:endParaRPr lang="cs-CZ" dirty="0"/>
          </a:p>
          <a:p>
            <a:r>
              <a:rPr lang="cs-CZ" dirty="0"/>
              <a:t>Odborní pracovníci - knihovníci (stálý pracovní poměr) - Stáří</a:t>
            </a:r>
          </a:p>
          <a:p>
            <a:r>
              <a:rPr lang="cs-CZ" dirty="0"/>
              <a:t>Odborní pracovníci - knihovníci (stálý pracovní poměr) - Vzdělání</a:t>
            </a:r>
          </a:p>
          <a:p>
            <a:r>
              <a:rPr lang="cs-CZ" dirty="0"/>
              <a:t>Kolik odborných knihovnických pracovníků je v knihovně zaměstnáno více než 10 let? </a:t>
            </a:r>
          </a:p>
          <a:p>
            <a:r>
              <a:rPr lang="cs-CZ" dirty="0"/>
              <a:t>Pohlaví</a:t>
            </a:r>
          </a:p>
          <a:p>
            <a:r>
              <a:rPr lang="cs-CZ" u="sng" dirty="0"/>
              <a:t>Podporuje knihovna nebo její zřizovatel rozšiřování </a:t>
            </a:r>
            <a:r>
              <a:rPr lang="cs-CZ" u="sng" dirty="0" smtClean="0"/>
              <a:t>kvalifikace?</a:t>
            </a: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2559651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 – minulý průzkum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Zařazení pracovníků do tříd a průměrné měsíční platy za rok </a:t>
            </a:r>
            <a:r>
              <a:rPr lang="cs-CZ" dirty="0" smtClean="0"/>
              <a:t>206 </a:t>
            </a:r>
            <a:endParaRPr lang="cs-CZ" dirty="0"/>
          </a:p>
          <a:p>
            <a:r>
              <a:rPr lang="cs-CZ" dirty="0"/>
              <a:t>A - ODBORNÍ PRACOVNICI KNIHOVNY, </a:t>
            </a:r>
          </a:p>
          <a:p>
            <a:r>
              <a:rPr lang="cs-CZ" dirty="0" smtClean="0"/>
              <a:t>Třída</a:t>
            </a:r>
          </a:p>
          <a:p>
            <a:r>
              <a:rPr lang="cs-CZ" dirty="0" smtClean="0"/>
              <a:t>Přepočetný </a:t>
            </a:r>
            <a:r>
              <a:rPr lang="cs-CZ" dirty="0"/>
              <a:t>počet zaměstnanců: </a:t>
            </a:r>
            <a:endParaRPr lang="cs-CZ" dirty="0" smtClean="0"/>
          </a:p>
          <a:p>
            <a:r>
              <a:rPr lang="cs-CZ" dirty="0" smtClean="0"/>
              <a:t>Průměrný </a:t>
            </a:r>
            <a:r>
              <a:rPr lang="cs-CZ" dirty="0"/>
              <a:t>měsíční tarifní plat:</a:t>
            </a:r>
          </a:p>
          <a:p>
            <a:r>
              <a:rPr lang="cs-CZ" dirty="0"/>
              <a:t>Průměrný měsíční celkový plat: 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B </a:t>
            </a:r>
            <a:r>
              <a:rPr lang="cs-CZ" dirty="0"/>
              <a:t>- OSTATNÍ PRACOVNÍCI </a:t>
            </a:r>
            <a:r>
              <a:rPr lang="cs-CZ" dirty="0" smtClean="0"/>
              <a:t>KNIHOVNY</a:t>
            </a:r>
          </a:p>
          <a:p>
            <a:r>
              <a:rPr lang="cs-CZ" dirty="0"/>
              <a:t>Třída</a:t>
            </a:r>
          </a:p>
          <a:p>
            <a:r>
              <a:rPr lang="cs-CZ" dirty="0"/>
              <a:t>Přepočetný počet zaměstnanců: </a:t>
            </a:r>
          </a:p>
          <a:p>
            <a:r>
              <a:rPr lang="cs-CZ" dirty="0"/>
              <a:t>Průměrný měsíční tarifní plat:</a:t>
            </a:r>
          </a:p>
          <a:p>
            <a:r>
              <a:rPr lang="cs-CZ" dirty="0"/>
              <a:t>Průměrný měsíční celkový plat: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7894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Vyřazené </a:t>
            </a:r>
            <a:r>
              <a:rPr lang="cs-CZ" b="1" dirty="0" smtClean="0"/>
              <a:t>otázky – minulý průzkum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Uveďte, kolik procent z celkového počtu pracovníků knihovny je schopno běžně využívat následující počítačový software a informační technologie. </a:t>
            </a:r>
          </a:p>
          <a:p>
            <a:r>
              <a:rPr lang="cs-CZ" dirty="0"/>
              <a:t>Kde získali pracovníci vaší knihovny kvalifikaci pro práci se software a informačními technologiemi? </a:t>
            </a:r>
          </a:p>
          <a:p>
            <a:r>
              <a:rPr lang="cs-CZ" dirty="0"/>
              <a:t>Pociťujete nějaké problémy na straně nabídky vzdělávacích aktivit pro vaši knihovnu ? </a:t>
            </a:r>
          </a:p>
          <a:p>
            <a:r>
              <a:rPr lang="cs-CZ" dirty="0"/>
              <a:t>Úroveň jazykových znalostí pracovníků vaší knihovny považujete za </a:t>
            </a:r>
          </a:p>
          <a:p>
            <a:r>
              <a:rPr lang="cs-CZ" dirty="0"/>
              <a:t>Kolik pracovníků knihovny ovládá aktivně cizí jazyky? </a:t>
            </a:r>
          </a:p>
          <a:p>
            <a:r>
              <a:rPr lang="cs-CZ" dirty="0"/>
              <a:t>Kolik hodin vzdělávání absolvoval v průměru odborný pracovník knihovny v roce 2011? </a:t>
            </a:r>
          </a:p>
          <a:p>
            <a:r>
              <a:rPr lang="cs-CZ" dirty="0"/>
              <a:t>Která témata dalšího vzdělávání pracovníků knihoven považujete v současné době za nejdůležitější? </a:t>
            </a:r>
          </a:p>
          <a:p>
            <a:r>
              <a:rPr lang="cs-CZ" dirty="0"/>
              <a:t>Absolvovali pracovníci knihovny v posledních třech letech nějaký typ vzdělávání formou e-</a:t>
            </a:r>
            <a:r>
              <a:rPr lang="cs-CZ" dirty="0" err="1"/>
              <a:t>learningu</a:t>
            </a:r>
            <a:r>
              <a:rPr lang="cs-CZ" dirty="0"/>
              <a:t>? </a:t>
            </a:r>
          </a:p>
          <a:p>
            <a:r>
              <a:rPr lang="cs-CZ" dirty="0"/>
              <a:t>Uvítali byste (preferovali byste) a umožnili pracovníkům knihovny v blízké budoucnosti vzdělávání formou e-</a:t>
            </a:r>
            <a:r>
              <a:rPr lang="cs-CZ" dirty="0" err="1"/>
              <a:t>learningu</a:t>
            </a:r>
            <a:r>
              <a:rPr lang="cs-CZ" dirty="0"/>
              <a:t>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289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6547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Nové otázky?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42434"/>
            <a:ext cx="7886700" cy="511291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Kolik lidí v které třídě na které pozici (např.: 3 x 9 (1x katalogizátor, 1x referenční knihovník, 1x </a:t>
            </a:r>
            <a:r>
              <a:rPr lang="cs-CZ" dirty="0" err="1"/>
              <a:t>děckař</a:t>
            </a:r>
            <a:r>
              <a:rPr lang="cs-CZ" dirty="0"/>
              <a:t>); možná spíše shrnout knihovníka v přímých službách a referenčního knihovníka do jedné rubriky (pracovník ve službách v odd. pro dospělé)</a:t>
            </a:r>
          </a:p>
          <a:p>
            <a:pPr lvl="0"/>
            <a:r>
              <a:rPr lang="cs-CZ" dirty="0"/>
              <a:t>Kolik z nich nesplňuje oborové </a:t>
            </a:r>
            <a:r>
              <a:rPr lang="cs-CZ" dirty="0" smtClean="0"/>
              <a:t>vzdělání?</a:t>
            </a:r>
            <a:endParaRPr lang="cs-CZ" dirty="0"/>
          </a:p>
          <a:p>
            <a:pPr lvl="0"/>
            <a:r>
              <a:rPr lang="cs-CZ" dirty="0"/>
              <a:t>Kolik z těch, kdo nesplňují oborové vzdělání (= oborová škola+ RKK), splňuje praxi v oboru delší než 10 </a:t>
            </a:r>
            <a:r>
              <a:rPr lang="cs-CZ" dirty="0" smtClean="0"/>
              <a:t>let?</a:t>
            </a:r>
            <a:endParaRPr lang="cs-CZ" dirty="0"/>
          </a:p>
          <a:p>
            <a:pPr lvl="0"/>
            <a:r>
              <a:rPr lang="cs-CZ" dirty="0" smtClean="0"/>
              <a:t>Má </a:t>
            </a:r>
            <a:r>
              <a:rPr lang="cs-CZ" dirty="0"/>
              <a:t>knihovna systemizovaný počet míst ve </a:t>
            </a:r>
            <a:r>
              <a:rPr lang="cs-CZ" dirty="0" smtClean="0"/>
              <a:t>třídách?</a:t>
            </a:r>
            <a:endParaRPr lang="cs-CZ" dirty="0"/>
          </a:p>
          <a:p>
            <a:pPr lvl="0"/>
            <a:r>
              <a:rPr lang="cs-CZ" dirty="0"/>
              <a:t>Kdo provádí zařazení do tříd (vedoucí knihovny – zřizovatel – někdo jiný, např. specialista (firma) zřizovatele</a:t>
            </a:r>
            <a:r>
              <a:rPr lang="cs-CZ" dirty="0" smtClean="0"/>
              <a:t>…)?</a:t>
            </a:r>
            <a:endParaRPr lang="cs-CZ" dirty="0"/>
          </a:p>
          <a:p>
            <a:pPr lvl="0"/>
            <a:r>
              <a:rPr lang="cs-CZ" dirty="0" smtClean="0"/>
              <a:t>Má </a:t>
            </a:r>
            <a:r>
              <a:rPr lang="cs-CZ" dirty="0"/>
              <a:t>knihovna popis pracovních míst nebo jen popis pracovních náplní (definici rozdílu asi mohu dodat) </a:t>
            </a:r>
            <a:r>
              <a:rPr lang="cs-CZ" dirty="0" smtClean="0"/>
              <a:t>?</a:t>
            </a:r>
            <a:endParaRPr lang="cs-CZ" dirty="0"/>
          </a:p>
          <a:p>
            <a:pPr lvl="0"/>
            <a:r>
              <a:rPr lang="cs-CZ" dirty="0" smtClean="0"/>
              <a:t>Má </a:t>
            </a:r>
            <a:r>
              <a:rPr lang="cs-CZ" dirty="0"/>
              <a:t>knihovna (alespoň na částečný úvazek) vlastního </a:t>
            </a:r>
            <a:r>
              <a:rPr lang="cs-CZ" dirty="0" smtClean="0"/>
              <a:t>personalistu?</a:t>
            </a:r>
            <a:endParaRPr lang="cs-CZ" dirty="0" smtClean="0"/>
          </a:p>
          <a:p>
            <a:pPr lvl="0"/>
            <a:r>
              <a:rPr lang="cs-CZ" dirty="0"/>
              <a:t>Jak se řeší zařazování do tříd při nesplnění příslušného stupně vzdělání (a navazuje-li to na délku praxe) </a:t>
            </a:r>
          </a:p>
          <a:p>
            <a:pPr lvl="0"/>
            <a:r>
              <a:rPr lang="cs-CZ" dirty="0"/>
              <a:t>Mají-li nově nastupující oborové vzdělání (návrh odstupňovat do 1 roku/do 3 let/ do 5 let praxe) – </a:t>
            </a:r>
            <a:r>
              <a:rPr lang="cs-CZ" i="1" dirty="0"/>
              <a:t>mělo by se tím zjistit, zda aspoň u nově příchozích z posledních let se uplatňuje oborové </a:t>
            </a:r>
            <a:r>
              <a:rPr lang="cs-CZ" i="1" dirty="0" smtClean="0"/>
              <a:t>vzdělání?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2246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2457"/>
          </a:xfrm>
        </p:spPr>
        <p:txBody>
          <a:bodyPr/>
          <a:lstStyle/>
          <a:p>
            <a:r>
              <a:rPr lang="cs-CZ" b="1" dirty="0" smtClean="0"/>
              <a:t>Nové otázky?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07582"/>
            <a:ext cx="7886700" cy="5447763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Jak je zařazen vedoucí/ředitel?</a:t>
            </a:r>
          </a:p>
          <a:p>
            <a:pPr lvl="0"/>
            <a:r>
              <a:rPr lang="cs-CZ" dirty="0" smtClean="0"/>
              <a:t>Kolik </a:t>
            </a:r>
            <a:r>
              <a:rPr lang="cs-CZ" dirty="0"/>
              <a:t>lidí má vyšší kvalifikaci (stupeň), než je na místo požadována (=</a:t>
            </a:r>
            <a:r>
              <a:rPr lang="cs-CZ" dirty="0" err="1"/>
              <a:t>překvalifikovanost</a:t>
            </a:r>
            <a:r>
              <a:rPr lang="cs-CZ" dirty="0" smtClean="0"/>
              <a:t>)?</a:t>
            </a:r>
            <a:endParaRPr lang="cs-CZ" dirty="0"/>
          </a:p>
          <a:p>
            <a:pPr lvl="0"/>
            <a:r>
              <a:rPr lang="cs-CZ" dirty="0"/>
              <a:t>Charakterizovat činnosti požadované od pracovníků zařazených na odborných místech v třídě 6 </a:t>
            </a:r>
            <a:r>
              <a:rPr lang="cs-CZ" i="1" dirty="0"/>
              <a:t>– mělo by se zjistit, zda by neměli být zařazeni výše, resp. zda jde ještě o odborné knihovnické činnosti (v souvislosti se zvážením zrušení tř. 6). Zkoumání by se mělo týkat jen lidí v řádném pracovním poměru, nikoli DPČ nebo DPP; nemělo by se rovněž týkat pracovníků na pobočkách profesionálních knihoven s úvazkem menším než 15 hodin (=dtto jako dobrovolníci)</a:t>
            </a:r>
            <a:endParaRPr lang="cs-CZ" dirty="0"/>
          </a:p>
          <a:p>
            <a:pPr lvl="0"/>
            <a:r>
              <a:rPr lang="cs-CZ" dirty="0"/>
              <a:t>Zjišťovat výšku platů jako v předchozích průzkumech dle tříd – </a:t>
            </a:r>
            <a:r>
              <a:rPr lang="cs-CZ" i="1" dirty="0"/>
              <a:t>argumentace průměrným platem ve třídách a oboru se velmi </a:t>
            </a:r>
            <a:r>
              <a:rPr lang="cs-CZ" i="1" dirty="0" smtClean="0"/>
              <a:t>hodí?</a:t>
            </a:r>
            <a:endParaRPr lang="cs-CZ" dirty="0"/>
          </a:p>
          <a:p>
            <a:pPr lvl="0"/>
            <a:r>
              <a:rPr lang="cs-CZ" dirty="0"/>
              <a:t>Zjišťovat výši nadtarifních složek </a:t>
            </a:r>
            <a:r>
              <a:rPr lang="cs-CZ" dirty="0" smtClean="0"/>
              <a:t>?</a:t>
            </a:r>
            <a:endParaRPr lang="cs-CZ" dirty="0"/>
          </a:p>
          <a:p>
            <a:pPr lvl="0"/>
            <a:r>
              <a:rPr lang="cs-CZ" dirty="0"/>
              <a:t>Zjistit, jaké další (ne-knihovnické) profese v knihovně existují (výčet</a:t>
            </a:r>
            <a:r>
              <a:rPr lang="cs-CZ" dirty="0" smtClean="0"/>
              <a:t>)?</a:t>
            </a:r>
            <a:endParaRPr lang="cs-CZ" dirty="0"/>
          </a:p>
          <a:p>
            <a:pPr lvl="0"/>
            <a:r>
              <a:rPr lang="cs-CZ" dirty="0"/>
              <a:t>Knihovny, které jsou zařazeny jako pracoviště </a:t>
            </a:r>
            <a:r>
              <a:rPr lang="cs-CZ" dirty="0" err="1"/>
              <a:t>MěÚ</a:t>
            </a:r>
            <a:r>
              <a:rPr lang="cs-CZ" dirty="0"/>
              <a:t> nebo </a:t>
            </a:r>
            <a:r>
              <a:rPr lang="cs-CZ" dirty="0" err="1"/>
              <a:t>ObÚ</a:t>
            </a:r>
            <a:r>
              <a:rPr lang="cs-CZ" dirty="0"/>
              <a:t>, mají 25%? resp. podle jaké tabulky jsou pracovníci těchto knihoven </a:t>
            </a:r>
            <a:r>
              <a:rPr lang="cs-CZ" dirty="0" smtClean="0"/>
              <a:t>zařazováni?</a:t>
            </a:r>
            <a:endParaRPr lang="cs-CZ" dirty="0"/>
          </a:p>
          <a:p>
            <a:pPr lvl="0"/>
            <a:r>
              <a:rPr lang="cs-CZ" dirty="0"/>
              <a:t>Na základě čeho jsou pracovníci zařazováni do Katalogu prací (</a:t>
            </a:r>
            <a:r>
              <a:rPr lang="cs-CZ" i="1" dirty="0"/>
              <a:t>ale tohle se mi moc nezdá, i když bychom se možná dozvěděli zajímavé věci</a:t>
            </a:r>
            <a:r>
              <a:rPr lang="cs-CZ" dirty="0">
                <a:sym typeface="Wingdings" panose="05000000000000000000" pitchFamily="2" charset="2"/>
              </a:rPr>
              <a:t></a:t>
            </a:r>
            <a:r>
              <a:rPr lang="cs-CZ" dirty="0" smtClean="0"/>
              <a:t>)?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2850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6851"/>
          </a:xfrm>
        </p:spPr>
        <p:txBody>
          <a:bodyPr/>
          <a:lstStyle/>
          <a:p>
            <a:r>
              <a:rPr lang="cs-CZ" dirty="0" smtClean="0"/>
              <a:t>VISK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45465"/>
            <a:ext cx="7886700" cy="4631498"/>
          </a:xfrm>
        </p:spPr>
        <p:txBody>
          <a:bodyPr/>
          <a:lstStyle/>
          <a:p>
            <a:r>
              <a:rPr lang="cs-CZ" dirty="0" smtClean="0"/>
              <a:t>Celkem na VISK 60 mil. Kč</a:t>
            </a:r>
          </a:p>
          <a:p>
            <a:r>
              <a:rPr lang="cs-CZ" dirty="0" smtClean="0"/>
              <a:t>Na VISK 3 cca 23 mil. Kč</a:t>
            </a:r>
          </a:p>
          <a:p>
            <a:endParaRPr lang="cs-CZ" dirty="0"/>
          </a:p>
          <a:p>
            <a:r>
              <a:rPr lang="cs-CZ" dirty="0" smtClean="0"/>
              <a:t>RFID</a:t>
            </a:r>
          </a:p>
          <a:p>
            <a:r>
              <a:rPr lang="cs-CZ" dirty="0" smtClean="0"/>
              <a:t>Dataprojektory</a:t>
            </a:r>
          </a:p>
          <a:p>
            <a:r>
              <a:rPr lang="cs-CZ" dirty="0" smtClean="0"/>
              <a:t>E-výpůjčky</a:t>
            </a:r>
          </a:p>
          <a:p>
            <a:r>
              <a:rPr lang="cs-CZ" dirty="0" smtClean="0"/>
              <a:t>Tablety, čtečky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75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VISK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Příjemce dotace je povinen užívat zařízení a vybavení pořízené z dotace Ministerstva kultury pro stanovené účely minimálně po dobu 5 let, leč by tomu bránily důvody hodné zvláštního zřetele - například krádež technického zařízení nebo jeho zničení v důsledku živelní pohromy; morální zastaralost knihovního systému pořízeného z dotace není sama o sobě důvodem hodným zvláštního zřetele. </a:t>
            </a:r>
            <a:endParaRPr lang="cs-CZ" dirty="0" smtClean="0"/>
          </a:p>
          <a:p>
            <a:r>
              <a:rPr lang="cs-CZ" dirty="0" smtClean="0"/>
              <a:t>Změna </a:t>
            </a:r>
            <a:r>
              <a:rPr lang="cs-CZ" dirty="0"/>
              <a:t>knihovního systému na jiný systém v průběhu roku, v němž byla dotace na jeho pořízení či aktualizaci poskytnuta, nebude povolena. Obdržel-li žadatel dotaci na nákup či aktualizaci knihovního systému, nebude v následujících 5 letech poskytnuta dotace na přechod na jiný knihovní systém.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779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4284" y="141669"/>
            <a:ext cx="7772400" cy="4997002"/>
          </a:xfrm>
        </p:spPr>
        <p:txBody>
          <a:bodyPr>
            <a:noAutofit/>
          </a:bodyPr>
          <a:lstStyle/>
          <a:p>
            <a:r>
              <a:rPr lang="cs-CZ" sz="3200" dirty="0" smtClean="0"/>
              <a:t>Průzkum prostorového a technické vybavení knihoven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Koncepce CŽV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Katalog prací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Průzkum věkové, vzdělanostní a mzdové struktury pracovníků </a:t>
            </a:r>
            <a:r>
              <a:rPr lang="cs-CZ" sz="3200" dirty="0" smtClean="0"/>
              <a:t>knihoven</a:t>
            </a:r>
            <a:br>
              <a:rPr lang="cs-CZ" sz="3200" dirty="0" smtClean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/>
              <a:t>VISK 2017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8910" y="5460642"/>
            <a:ext cx="6858000" cy="104640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dirty="0" smtClean="0"/>
              <a:t>3.11.2016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28. jednání Sekce pro regionální funkce</a:t>
            </a:r>
            <a:endParaRPr lang="cs-CZ" sz="20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8356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3"/>
          <p:cNvSpPr>
            <a:spLocks noGrp="1"/>
          </p:cNvSpPr>
          <p:nvPr>
            <p:ph type="ctrTitle"/>
          </p:nvPr>
        </p:nvSpPr>
        <p:spPr>
          <a:xfrm>
            <a:off x="717550" y="980728"/>
            <a:ext cx="7772400" cy="2232025"/>
          </a:xfrm>
        </p:spPr>
        <p:txBody>
          <a:bodyPr/>
          <a:lstStyle/>
          <a:p>
            <a:r>
              <a:rPr lang="cs-CZ" sz="3200" dirty="0"/>
              <a:t>PROSTOROVÉ A TECHNICKÉ VYBAVENÍ VEŘEJNÝCH KNIHOVEN </a:t>
            </a:r>
            <a:r>
              <a:rPr lang="cs-CZ" sz="3200" dirty="0" smtClean="0"/>
              <a:t>ČR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 smtClean="0">
              <a:solidFill>
                <a:schemeClr val="tx1"/>
              </a:solidFill>
            </a:endParaRPr>
          </a:p>
        </p:txBody>
      </p:sp>
      <p:sp>
        <p:nvSpPr>
          <p:cNvPr id="2051" name="Podnadpis 4"/>
          <p:cNvSpPr>
            <a:spLocks noGrp="1"/>
          </p:cNvSpPr>
          <p:nvPr>
            <p:ph type="subTitle" idx="1"/>
          </p:nvPr>
        </p:nvSpPr>
        <p:spPr>
          <a:xfrm>
            <a:off x="1403350" y="4797152"/>
            <a:ext cx="6400800" cy="1872208"/>
          </a:xfrm>
        </p:spPr>
        <p:txBody>
          <a:bodyPr>
            <a:normAutofit/>
          </a:bodyPr>
          <a:lstStyle/>
          <a:p>
            <a:pPr eaLnBrk="1" hangingPunct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3920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926976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>
                <a:latin typeface="Arial Narrow" panose="020B0606020202030204" pitchFamily="34" charset="0"/>
              </a:rPr>
              <a:t>Účast v průzkum: 2027 knihoven a poboček</a:t>
            </a:r>
            <a:endParaRPr lang="cs-CZ" sz="4000" b="1" dirty="0">
              <a:latin typeface="Arial Narrow" panose="020B0606020202030204" pitchFamily="34" charset="0"/>
            </a:endParaRPr>
          </a:p>
        </p:txBody>
      </p:sp>
      <p:pic>
        <p:nvPicPr>
          <p:cNvPr id="6146" name="Picture 2" descr="Výsledek obrázku pro česká republika map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08920"/>
            <a:ext cx="3333850" cy="206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Zástupný symbol pro obsah 6"/>
          <p:cNvGraphicFramePr>
            <a:graphicFrameLocks/>
          </p:cNvGraphicFramePr>
          <p:nvPr>
            <p:extLst/>
          </p:nvPr>
        </p:nvGraphicFramePr>
        <p:xfrm>
          <a:off x="156386" y="1412776"/>
          <a:ext cx="4172272" cy="5323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10" name="Zástupný symbol pro obsah 7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249622" y="1520788"/>
          <a:ext cx="4756720" cy="5107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6608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využít získané informace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Komu a v jaké formě poskytnout výsledky?</a:t>
            </a:r>
          </a:p>
          <a:p>
            <a:endParaRPr lang="cs-CZ" smtClean="0"/>
          </a:p>
          <a:p>
            <a:r>
              <a:rPr lang="cs-CZ" smtClean="0"/>
              <a:t>Semináře </a:t>
            </a:r>
            <a:r>
              <a:rPr lang="cs-CZ" dirty="0" smtClean="0"/>
              <a:t>pro starosty?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344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41668"/>
            <a:ext cx="7886700" cy="746975"/>
          </a:xfrm>
        </p:spPr>
        <p:txBody>
          <a:bodyPr>
            <a:normAutofit/>
          </a:bodyPr>
          <a:lstStyle/>
          <a:p>
            <a:r>
              <a:rPr lang="cs-CZ" dirty="0" smtClean="0"/>
              <a:t>Koncepce + Katalog = přehled </a:t>
            </a:r>
            <a:r>
              <a:rPr lang="cs-CZ" dirty="0" smtClean="0"/>
              <a:t>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71978"/>
            <a:ext cx="7886700" cy="535761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Koncepce CŽV – Jihlava 17.-18.10.2016 </a:t>
            </a:r>
          </a:p>
          <a:p>
            <a:pPr lvl="1"/>
            <a:r>
              <a:rPr lang="cs-CZ" dirty="0" smtClean="0"/>
              <a:t>Projednány návrhy SDRUK</a:t>
            </a:r>
          </a:p>
          <a:p>
            <a:pPr lvl="1"/>
            <a:r>
              <a:rPr lang="cs-CZ" dirty="0" smtClean="0"/>
              <a:t>ÚKR (snad) Koncepci schválí – do konce roku</a:t>
            </a:r>
          </a:p>
          <a:p>
            <a:pPr lvl="1"/>
            <a:r>
              <a:rPr lang="cs-CZ" dirty="0" smtClean="0"/>
              <a:t>Zahájit plnění – nové kurzy, akreditace, pravidla pro personální práci….</a:t>
            </a:r>
          </a:p>
          <a:p>
            <a:pPr lvl="1"/>
            <a:r>
              <a:rPr lang="cs-CZ" dirty="0" smtClean="0"/>
              <a:t>NK ČR – koordinace </a:t>
            </a:r>
          </a:p>
          <a:p>
            <a:r>
              <a:rPr lang="cs-CZ" dirty="0" smtClean="0"/>
              <a:t>Katalog prací</a:t>
            </a:r>
          </a:p>
          <a:p>
            <a:pPr lvl="1"/>
            <a:r>
              <a:rPr lang="cs-CZ" dirty="0" smtClean="0"/>
              <a:t>Malá novela předána UZS – systémový knihovník + správce digitální knihovny</a:t>
            </a:r>
          </a:p>
          <a:p>
            <a:r>
              <a:rPr lang="cs-CZ" dirty="0" smtClean="0"/>
              <a:t>MPSV plánuje novelu Katalogu prací v srpnu 2017</a:t>
            </a:r>
          </a:p>
          <a:p>
            <a:pPr lvl="1"/>
            <a:r>
              <a:rPr lang="cs-CZ" dirty="0" smtClean="0"/>
              <a:t>Připravit celkovou novelu Katalogu – propojit s NSK, NSP</a:t>
            </a:r>
          </a:p>
          <a:p>
            <a:pPr lvl="1"/>
            <a:r>
              <a:rPr lang="cs-CZ" dirty="0" smtClean="0"/>
              <a:t>Výčet všech činností v rámci jednotlivých tříd</a:t>
            </a:r>
          </a:p>
          <a:p>
            <a:pPr lvl="1"/>
            <a:r>
              <a:rPr lang="cs-CZ" dirty="0" smtClean="0"/>
              <a:t>Analýza zařazování do tříd v knihovnách</a:t>
            </a:r>
          </a:p>
          <a:p>
            <a:pPr lvl="1"/>
            <a:r>
              <a:rPr lang="cs-CZ" dirty="0" smtClean="0"/>
              <a:t>Termíny????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108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Průzkum věkové, vzdělanostní a mzdové struktury pracovníků knihoven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73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potřebujeme zjistit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Trendy – návaznost na minulé průzkumy</a:t>
            </a:r>
          </a:p>
          <a:p>
            <a:r>
              <a:rPr lang="cs-CZ" dirty="0" smtClean="0"/>
              <a:t>Podklady pro realizaci CŽC</a:t>
            </a:r>
          </a:p>
          <a:p>
            <a:pPr lvl="1"/>
            <a:r>
              <a:rPr lang="cs-CZ" dirty="0" smtClean="0"/>
              <a:t>Jaká je výchozí situace?</a:t>
            </a:r>
          </a:p>
          <a:p>
            <a:pPr lvl="1"/>
            <a:r>
              <a:rPr lang="cs-CZ" dirty="0" smtClean="0"/>
              <a:t>Jaká bude poptávka, kdy a na co?</a:t>
            </a:r>
          </a:p>
          <a:p>
            <a:pPr lvl="1"/>
            <a:r>
              <a:rPr lang="cs-CZ" dirty="0" smtClean="0"/>
              <a:t>Rekvalifikace – inovace – rozšíření – zvýšení kvalifikace</a:t>
            </a:r>
            <a:endParaRPr lang="cs-CZ" dirty="0"/>
          </a:p>
          <a:p>
            <a:r>
              <a:rPr lang="cs-CZ" dirty="0" smtClean="0"/>
              <a:t>Podklady pro Katalog prací</a:t>
            </a:r>
          </a:p>
          <a:p>
            <a:pPr lvl="1"/>
            <a:r>
              <a:rPr lang="cs-CZ" dirty="0" smtClean="0"/>
              <a:t>Jak jsou lidé zařazeni ve třídách ve srovnatelných knihovnách</a:t>
            </a:r>
          </a:p>
          <a:p>
            <a:pPr lvl="1"/>
            <a:r>
              <a:rPr lang="cs-CZ" dirty="0" smtClean="0"/>
              <a:t>Jaké činnosti vykonávají ve třídách</a:t>
            </a:r>
          </a:p>
          <a:p>
            <a:pPr lvl="1"/>
            <a:r>
              <a:rPr lang="cs-CZ" dirty="0" smtClean="0"/>
              <a:t>Kdo je zařazuje, podle čeho + další okolnosti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817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821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Koho šetřit? = profesionální knihovny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45466"/>
            <a:ext cx="7886700" cy="531253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Profesionální knihovny 799</a:t>
            </a:r>
          </a:p>
          <a:p>
            <a:r>
              <a:rPr lang="cs-CZ" dirty="0" smtClean="0"/>
              <a:t>Z </a:t>
            </a:r>
            <a:r>
              <a:rPr lang="cs-CZ" dirty="0"/>
              <a:t>toho 670 knihoven má 0 až 5 pracovníků </a:t>
            </a:r>
            <a:r>
              <a:rPr lang="cs-CZ" dirty="0" smtClean="0"/>
              <a:t>= stručný dotazník </a:t>
            </a:r>
          </a:p>
          <a:p>
            <a:r>
              <a:rPr lang="cs-CZ" dirty="0" smtClean="0"/>
              <a:t>Z toho 129 </a:t>
            </a:r>
            <a:r>
              <a:rPr lang="cs-CZ" dirty="0"/>
              <a:t>knihoven má 6 a více pracovníků</a:t>
            </a:r>
          </a:p>
          <a:p>
            <a:pPr lvl="1"/>
            <a:r>
              <a:rPr lang="cs-CZ" dirty="0" smtClean="0"/>
              <a:t>0 </a:t>
            </a:r>
            <a:r>
              <a:rPr lang="cs-CZ" dirty="0"/>
              <a:t>pracovníků = 12 knihoven</a:t>
            </a:r>
          </a:p>
          <a:p>
            <a:pPr lvl="1"/>
            <a:r>
              <a:rPr lang="cs-CZ" dirty="0"/>
              <a:t>1 pracovník = 403 knihoven</a:t>
            </a:r>
          </a:p>
          <a:p>
            <a:pPr lvl="1"/>
            <a:r>
              <a:rPr lang="cs-CZ" dirty="0"/>
              <a:t>2 pracovníci = 126 knihoven</a:t>
            </a:r>
          </a:p>
          <a:p>
            <a:pPr lvl="1"/>
            <a:r>
              <a:rPr lang="cs-CZ" dirty="0"/>
              <a:t>3 pracovníci = 61 knihoven</a:t>
            </a:r>
          </a:p>
          <a:p>
            <a:pPr lvl="1"/>
            <a:r>
              <a:rPr lang="cs-CZ" dirty="0"/>
              <a:t>4 pracovníci = 43 knihoven</a:t>
            </a:r>
          </a:p>
          <a:p>
            <a:pPr lvl="1"/>
            <a:r>
              <a:rPr lang="cs-CZ" dirty="0"/>
              <a:t>5 pracovníků = 25 knihoven</a:t>
            </a:r>
          </a:p>
          <a:p>
            <a:r>
              <a:rPr lang="cs-CZ" dirty="0" smtClean="0"/>
              <a:t>Vedle </a:t>
            </a:r>
            <a:r>
              <a:rPr lang="cs-CZ" dirty="0"/>
              <a:t>toho je 191 knihoven, které se označily za neprofesionální, ale vykázaly 1 až 4 pracovníky. </a:t>
            </a:r>
            <a:endParaRPr lang="cs-CZ" dirty="0" smtClean="0"/>
          </a:p>
          <a:p>
            <a:r>
              <a:rPr lang="cs-CZ" dirty="0" smtClean="0"/>
              <a:t>Z </a:t>
            </a:r>
            <a:r>
              <a:rPr lang="cs-CZ" dirty="0"/>
              <a:t>toho 184 knihoven 1 pracovníka. Jde o to, co je v tomto případě špatně - zda označení "neprofesionální" nebo počet pracovníků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Specializované knihovny – VŠ knihovny?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5597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Kdy průzkum?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Data za rok 2016</a:t>
            </a:r>
          </a:p>
          <a:p>
            <a:r>
              <a:rPr lang="cs-CZ" dirty="0" smtClean="0"/>
              <a:t>Během sběru statistiky – leden – březen 2017</a:t>
            </a:r>
          </a:p>
          <a:p>
            <a:r>
              <a:rPr lang="cs-CZ" dirty="0" smtClean="0"/>
              <a:t>Duben 2017</a:t>
            </a:r>
          </a:p>
          <a:p>
            <a:r>
              <a:rPr lang="cs-CZ" dirty="0" smtClean="0"/>
              <a:t>Využít základní statistická data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60897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723</Words>
  <Application>Microsoft Office PowerPoint</Application>
  <PresentationFormat>Předvádění na obrazovce (4:3)</PresentationFormat>
  <Paragraphs>135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Wingdings</vt:lpstr>
      <vt:lpstr>Motiv Office</vt:lpstr>
      <vt:lpstr>Průzkum prostorového a technické vybavení knihoven  Koncepce CŽV  Katalog prací  Průzkum věkové, vzdělanostní a mzdové struktury pracovníků knihoven  VISK 2017</vt:lpstr>
      <vt:lpstr>PROSTOROVÉ A TECHNICKÉ VYBAVENÍ VEŘEJNÝCH KNIHOVEN ČR  </vt:lpstr>
      <vt:lpstr>Účast v průzkum: 2027 knihoven a poboček</vt:lpstr>
      <vt:lpstr>Jak využít získané informace?</vt:lpstr>
      <vt:lpstr>Koncepce + Katalog = přehled aktivit</vt:lpstr>
      <vt:lpstr>Průzkum věkové, vzdělanostní a mzdové struktury pracovníků knihoven</vt:lpstr>
      <vt:lpstr>Co potřebujeme zjistit</vt:lpstr>
      <vt:lpstr>Koho šetřit? = profesionální knihovny</vt:lpstr>
      <vt:lpstr>Kdy průzkum?</vt:lpstr>
      <vt:lpstr>Údaje ze statistiky</vt:lpstr>
      <vt:lpstr>Otázky – minulý průzkum</vt:lpstr>
      <vt:lpstr>Otázky – minulý průzkum</vt:lpstr>
      <vt:lpstr>Vyřazené otázky – minulý průzkum</vt:lpstr>
      <vt:lpstr>Nové otázky?</vt:lpstr>
      <vt:lpstr>Nové otázky?</vt:lpstr>
      <vt:lpstr>VISK 3</vt:lpstr>
      <vt:lpstr>VISK 3</vt:lpstr>
      <vt:lpstr>Průzkum prostorového a technické vybavení knihoven  Koncepce CŽV  Katalog prací  Průzkum věkové, vzdělanostní a mzdové struktury pracovníků knihoven  VISK 2017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Richter Vít</dc:creator>
  <cp:lastModifiedBy>Richter Vít</cp:lastModifiedBy>
  <cp:revision>11</cp:revision>
  <dcterms:created xsi:type="dcterms:W3CDTF">2016-11-02T21:10:31Z</dcterms:created>
  <dcterms:modified xsi:type="dcterms:W3CDTF">2016-11-03T08:41:31Z</dcterms:modified>
</cp:coreProperties>
</file>