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5.xml" ContentType="application/vnd.openxmlformats-officedocument.presentationml.notesSlide+xml"/>
  <Override PartName="/ppt/comments/comment2.xml" ContentType="application/vnd.openxmlformats-officedocument.presentationml.comment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351" r:id="rId2"/>
    <p:sldId id="379" r:id="rId3"/>
    <p:sldId id="362" r:id="rId4"/>
    <p:sldId id="378" r:id="rId5"/>
    <p:sldId id="372" r:id="rId6"/>
    <p:sldId id="373" r:id="rId7"/>
    <p:sldId id="374" r:id="rId8"/>
    <p:sldId id="376" r:id="rId9"/>
    <p:sldId id="377" r:id="rId10"/>
    <p:sldId id="380" r:id="rId11"/>
    <p:sldId id="381" r:id="rId12"/>
    <p:sldId id="382" r:id="rId13"/>
    <p:sldId id="385" r:id="rId14"/>
    <p:sldId id="386" r:id="rId15"/>
    <p:sldId id="387" r:id="rId16"/>
    <p:sldId id="390" r:id="rId17"/>
    <p:sldId id="391" r:id="rId18"/>
    <p:sldId id="392" r:id="rId19"/>
    <p:sldId id="393" r:id="rId20"/>
    <p:sldId id="394" r:id="rId21"/>
    <p:sldId id="395" r:id="rId22"/>
    <p:sldId id="396" r:id="rId23"/>
    <p:sldId id="397" r:id="rId24"/>
    <p:sldId id="398" r:id="rId25"/>
    <p:sldId id="399" r:id="rId26"/>
    <p:sldId id="400" r:id="rId27"/>
  </p:sldIdLst>
  <p:sldSz cx="9144000" cy="6858000" type="screen4x3"/>
  <p:notesSz cx="6797675" cy="992822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Zdenko Vozar" initials="" lastIdx="8" clrIdx="0"/>
  <p:cmAuthor id="1" name="Moje Knihovna" initials="" lastIdx="7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603" autoAdjust="0"/>
    <p:restoredTop sz="94660"/>
  </p:normalViewPr>
  <p:slideViewPr>
    <p:cSldViewPr>
      <p:cViewPr varScale="1">
        <p:scale>
          <a:sx n="69" d="100"/>
          <a:sy n="69" d="100"/>
        </p:scale>
        <p:origin x="1494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9-09-09T21:47:55.552" idx="1">
    <p:pos x="4151" y="1283"/>
    <p:text>Mozem vymenit za ine obrazky/ikony?</p:text>
  </p:cm>
  <p:cm authorId="1" dt="2019-09-09T21:47:55.552" idx="1">
    <p:pos x="4151" y="1283"/>
    <p:text>Klidně, výměna je možná</p:tex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9-09-09T21:51:18.145" idx="2">
    <p:pos x="354" y="1230"/>
    <p:text>Ten otazník je tam proto, že to je nejisté, stávající smlouva bude na 5 let, potom se bude vyjednávat nová a není jisté, zda to budou chtít takto uvolnit. Nechal bych tam ten otazník, aby někoho nenapadlo, že je nějaké pevné datum.</p:text>
  </p:cm>
  <p:cm authorId="1" dt="2019-09-09T21:53:14.894" idx="4">
    <p:pos x="354" y="1330"/>
    <p:text>Má to být tak, že po uplynutí 2 let se to posune k roku 2007. Vzdálený přistup se spustí, až bude technické řešení.</p:text>
  </p:cm>
  <p:cm authorId="0" dt="2019-09-10T05:18:38.089" idx="3">
    <p:pos x="354" y="1230"/>
    <p:text>Myslel som skor rok 2019. Osobne zacinam mat pocit, ze ked sa do toho pojde, tak od noveho roka.</p:text>
  </p:cm>
  <p:cm authorId="0" dt="2019-09-10T05:20:10.713" idx="5">
    <p:pos x="354" y="1330"/>
    <p:text>jj, prave narazam, ze tam je 2020, miesto 2021</p:text>
  </p:cm>
  <p:cm authorId="0" dt="2019-09-10T06:55:54.959" idx="4">
    <p:pos x="354" y="1330"/>
    <p:text>dle povodnej porady s GR to bolo etapovito 1. na miste samem do 89, 2. pro registrovane ctenare vzdalene, 3. do roku 2007</p:text>
  </p:cm>
  <p:cm authorId="1" dt="2019-09-10T06:55:54.959" idx="5">
    <p:pos x="354" y="1330"/>
    <p:text>OK prosím o opravu
-- 
Vít Richter</p:text>
  </p:cm>
  <p:cm authorId="0" dt="2019-09-10T06:59:11.159" idx="2">
    <p:pos x="354" y="1230"/>
    <p:text>ma zmysel uvadet bez otazniku?</p:text>
  </p:cm>
  <p:cm authorId="1" dt="2019-09-10T06:59:11.159" idx="3">
    <p:pos x="354" y="1230"/>
    <p:text>Jasně, upravte to podle sebe.
Včera Kocanda tvrdil, že mu Schreier řekl, že MF to již odsouhlasilo, ale
ještě neposlal papír.
-- 
Vít Richter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8425B8-3B89-4CBC-A291-59D6673AD62B}" type="datetimeFigureOut">
              <a:rPr lang="cs-CZ" smtClean="0"/>
              <a:t>25.09.2019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2124B4-E96E-4C38-BD54-AAA7AB90E41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45846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 txBox="1">
            <a:spLocks noGrp="1"/>
          </p:cNvSpPr>
          <p:nvPr>
            <p:ph type="sldNum" idx="12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11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2868093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2124B4-E96E-4C38-BD54-AAA7AB90E41A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091174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 txBox="1">
            <a:spLocks noGrp="1"/>
          </p:cNvSpPr>
          <p:nvPr>
            <p:ph type="sldNum" idx="12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26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639826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>
            <a:spLocks noGrp="1"/>
          </p:cNvSpPr>
          <p:nvPr>
            <p:ph type="body" idx="1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582623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5:notes"/>
          <p:cNvSpPr txBox="1">
            <a:spLocks noGrp="1"/>
          </p:cNvSpPr>
          <p:nvPr>
            <p:ph type="body" idx="1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923308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6:notes"/>
          <p:cNvSpPr txBox="1">
            <a:spLocks noGrp="1"/>
          </p:cNvSpPr>
          <p:nvPr>
            <p:ph type="body" idx="1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1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064587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7:notes"/>
          <p:cNvSpPr txBox="1">
            <a:spLocks noGrp="1"/>
          </p:cNvSpPr>
          <p:nvPr>
            <p:ph type="body" idx="1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32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547585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0:notes"/>
          <p:cNvSpPr txBox="1">
            <a:spLocks noGrp="1"/>
          </p:cNvSpPr>
          <p:nvPr>
            <p:ph type="body" idx="1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6" name="Google Shape;156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408392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1:notes"/>
          <p:cNvSpPr txBox="1">
            <a:spLocks noGrp="1"/>
          </p:cNvSpPr>
          <p:nvPr>
            <p:ph type="body" idx="1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2" name="Google Shape;162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994812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12:notes"/>
          <p:cNvSpPr txBox="1">
            <a:spLocks noGrp="1"/>
          </p:cNvSpPr>
          <p:nvPr>
            <p:ph type="body" idx="1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8" name="Google Shape;168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20253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 txBox="1">
            <a:spLocks noGrp="1"/>
          </p:cNvSpPr>
          <p:nvPr>
            <p:ph type="sldNum" idx="12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19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516928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latin typeface="Arial Narrow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Kliknutím lze upravit styl předlohy.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C8BE0-4E44-4856-9608-CBAAE7BA6F00}" type="datetimeFigureOut">
              <a:rPr lang="cs-CZ" smtClean="0"/>
              <a:t>25.09.2019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2EF15-51B1-4D10-99BC-C6E658D47C2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88166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C8BE0-4E44-4856-9608-CBAAE7BA6F00}" type="datetimeFigureOut">
              <a:rPr lang="cs-CZ" smtClean="0"/>
              <a:t>25.09.2019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2EF15-51B1-4D10-99BC-C6E658D47C2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75208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C8BE0-4E44-4856-9608-CBAAE7BA6F00}" type="datetimeFigureOut">
              <a:rPr lang="cs-CZ" smtClean="0"/>
              <a:t>25.09.2019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2EF15-51B1-4D10-99BC-C6E658D47C2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72910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5"/>
          <p:cNvSpPr/>
          <p:nvPr/>
        </p:nvSpPr>
        <p:spPr>
          <a:xfrm>
            <a:off x="0" y="0"/>
            <a:ext cx="9144000" cy="7137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729500" y="1055267"/>
            <a:ext cx="7688400" cy="71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729500" y="2011267"/>
            <a:ext cx="3774300" cy="3014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1pPr>
            <a:lvl2pPr marL="914400" lvl="1" indent="-342900">
              <a:spcBef>
                <a:spcPts val="1600"/>
              </a:spcBef>
              <a:spcAft>
                <a:spcPts val="0"/>
              </a:spcAft>
              <a:buSzPts val="1800"/>
              <a:buChar char="○"/>
              <a:defRPr/>
            </a:lvl2pPr>
            <a:lvl3pPr marL="1371600" lvl="2" indent="-330200">
              <a:spcBef>
                <a:spcPts val="1600"/>
              </a:spcBef>
              <a:spcAft>
                <a:spcPts val="0"/>
              </a:spcAft>
              <a:buSzPts val="16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4643604" y="2011267"/>
            <a:ext cx="3774300" cy="3014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1pPr>
            <a:lvl2pPr marL="914400" lvl="1" indent="-342900">
              <a:spcBef>
                <a:spcPts val="1600"/>
              </a:spcBef>
              <a:spcAft>
                <a:spcPts val="0"/>
              </a:spcAft>
              <a:buSzPts val="1800"/>
              <a:buChar char="○"/>
              <a:defRPr/>
            </a:lvl2pPr>
            <a:lvl3pPr marL="1371600" lvl="2" indent="-330200">
              <a:spcBef>
                <a:spcPts val="1600"/>
              </a:spcBef>
              <a:spcAft>
                <a:spcPts val="0"/>
              </a:spcAft>
              <a:buSzPts val="16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sldNum" idx="12"/>
          </p:nvPr>
        </p:nvSpPr>
        <p:spPr>
          <a:xfrm>
            <a:off x="7959948" y="6164567"/>
            <a:ext cx="9696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  <p:pic>
        <p:nvPicPr>
          <p:cNvPr id="38" name="Google Shape;38;p5"/>
          <p:cNvPicPr preferRelativeResize="0"/>
          <p:nvPr/>
        </p:nvPicPr>
        <p:blipFill>
          <a:blip r:embed="rId2">
            <a:alphaModFix amt="28000"/>
          </a:blip>
          <a:stretch>
            <a:fillRect/>
          </a:stretch>
        </p:blipFill>
        <p:spPr>
          <a:xfrm>
            <a:off x="1700" y="-23400"/>
            <a:ext cx="9144000" cy="755904"/>
          </a:xfrm>
          <a:prstGeom prst="rect">
            <a:avLst/>
          </a:prstGeom>
          <a:noFill/>
          <a:ln>
            <a:noFill/>
          </a:ln>
        </p:spPr>
      </p:pic>
      <p:pic>
        <p:nvPicPr>
          <p:cNvPr id="39" name="Google Shape;39;p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293923" y="94401"/>
            <a:ext cx="1635627" cy="393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895683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/>
          <p:nvPr/>
        </p:nvSpPr>
        <p:spPr>
          <a:xfrm>
            <a:off x="0" y="0"/>
            <a:ext cx="9144000" cy="7719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title"/>
          </p:nvPr>
        </p:nvSpPr>
        <p:spPr>
          <a:xfrm>
            <a:off x="729450" y="1124400"/>
            <a:ext cx="7688700" cy="71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body" idx="1"/>
          </p:nvPr>
        </p:nvSpPr>
        <p:spPr>
          <a:xfrm>
            <a:off x="729450" y="2091967"/>
            <a:ext cx="7688700" cy="3014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1pPr>
            <a:lvl2pPr marL="914400" lvl="1" indent="-342900">
              <a:spcBef>
                <a:spcPts val="1600"/>
              </a:spcBef>
              <a:spcAft>
                <a:spcPts val="0"/>
              </a:spcAft>
              <a:buSzPts val="1800"/>
              <a:buChar char="○"/>
              <a:defRPr/>
            </a:lvl2pPr>
            <a:lvl3pPr marL="1371600" lvl="2" indent="-330200">
              <a:spcBef>
                <a:spcPts val="1600"/>
              </a:spcBef>
              <a:spcAft>
                <a:spcPts val="0"/>
              </a:spcAft>
              <a:buSzPts val="16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sldNum" idx="12"/>
          </p:nvPr>
        </p:nvSpPr>
        <p:spPr>
          <a:xfrm>
            <a:off x="7959948" y="6164567"/>
            <a:ext cx="9696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  <p:pic>
        <p:nvPicPr>
          <p:cNvPr id="30" name="Google Shape;30;p4"/>
          <p:cNvPicPr preferRelativeResize="0"/>
          <p:nvPr/>
        </p:nvPicPr>
        <p:blipFill>
          <a:blip r:embed="rId2">
            <a:alphaModFix amt="28000"/>
          </a:blip>
          <a:stretch>
            <a:fillRect/>
          </a:stretch>
        </p:blipFill>
        <p:spPr>
          <a:xfrm>
            <a:off x="0" y="0"/>
            <a:ext cx="9144000" cy="760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1" name="Google Shape;31;p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293923" y="123601"/>
            <a:ext cx="1635627" cy="393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54168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C8BE0-4E44-4856-9608-CBAAE7BA6F00}" type="datetimeFigureOut">
              <a:rPr lang="cs-CZ" smtClean="0"/>
              <a:t>25.09.2019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2EF15-51B1-4D10-99BC-C6E658D47C2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7524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C8BE0-4E44-4856-9608-CBAAE7BA6F00}" type="datetimeFigureOut">
              <a:rPr lang="cs-CZ" smtClean="0"/>
              <a:t>25.09.2019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2EF15-51B1-4D10-99BC-C6E658D47C2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9524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 Narrow" pitchFamily="34" charset="0"/>
              </a:defRPr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 b="1">
                <a:latin typeface="Arial Narrow" pitchFamily="34" charset="0"/>
              </a:defRPr>
            </a:lvl1pPr>
            <a:lvl2pPr>
              <a:defRPr sz="2400" b="1">
                <a:latin typeface="Arial Narrow" pitchFamily="34" charset="0"/>
              </a:defRPr>
            </a:lvl2pPr>
            <a:lvl3pPr>
              <a:defRPr sz="2000" b="1">
                <a:latin typeface="Arial Narrow" pitchFamily="34" charset="0"/>
              </a:defRPr>
            </a:lvl3pPr>
            <a:lvl4pPr>
              <a:defRPr sz="1800" b="1">
                <a:latin typeface="Arial Narrow" pitchFamily="34" charset="0"/>
              </a:defRPr>
            </a:lvl4pPr>
            <a:lvl5pPr>
              <a:defRPr sz="1800" b="1">
                <a:latin typeface="Arial Narrow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 b="1"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 sz="2400" b="1">
                <a:solidFill>
                  <a:srgbClr val="FF0000"/>
                </a:solidFill>
              </a:defRPr>
            </a:lvl2pPr>
            <a:lvl3pPr>
              <a:defRPr sz="2000" b="1"/>
            </a:lvl3pPr>
            <a:lvl4pPr>
              <a:defRPr sz="1800" b="1"/>
            </a:lvl4pPr>
            <a:lvl5pPr>
              <a:defRPr sz="1800" b="1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C8BE0-4E44-4856-9608-CBAAE7BA6F00}" type="datetimeFigureOut">
              <a:rPr lang="cs-CZ" smtClean="0"/>
              <a:t>25.09.2019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2EF15-51B1-4D10-99BC-C6E658D47C2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4555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C8BE0-4E44-4856-9608-CBAAE7BA6F00}" type="datetimeFigureOut">
              <a:rPr lang="cs-CZ" smtClean="0"/>
              <a:t>25.09.2019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2EF15-51B1-4D10-99BC-C6E658D47C2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7986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C8BE0-4E44-4856-9608-CBAAE7BA6F00}" type="datetimeFigureOut">
              <a:rPr lang="cs-CZ" smtClean="0"/>
              <a:t>25.09.2019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2EF15-51B1-4D10-99BC-C6E658D47C2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8632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C8BE0-4E44-4856-9608-CBAAE7BA6F00}" type="datetimeFigureOut">
              <a:rPr lang="cs-CZ" smtClean="0"/>
              <a:t>25.09.2019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2EF15-51B1-4D10-99BC-C6E658D47C2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9031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C8BE0-4E44-4856-9608-CBAAE7BA6F00}" type="datetimeFigureOut">
              <a:rPr lang="cs-CZ" smtClean="0"/>
              <a:t>25.09.2019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2EF15-51B1-4D10-99BC-C6E658D47C2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5602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C8BE0-4E44-4856-9608-CBAAE7BA6F00}" type="datetimeFigureOut">
              <a:rPr lang="cs-CZ" smtClean="0"/>
              <a:t>25.09.2019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2EF15-51B1-4D10-99BC-C6E658D47C2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33405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1C8BE0-4E44-4856-9608-CBAAE7BA6F00}" type="datetimeFigureOut">
              <a:rPr lang="cs-CZ" smtClean="0"/>
              <a:t>25.09.2019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A2EF15-51B1-4D10-99BC-C6E658D47C2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67177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Arial Narrow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b="1" kern="1200">
          <a:solidFill>
            <a:schemeClr val="tx2">
              <a:lumMod val="75000"/>
            </a:schemeClr>
          </a:solidFill>
          <a:latin typeface="Arial Narrow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1" kern="1200">
          <a:solidFill>
            <a:srgbClr val="FF0000"/>
          </a:solidFill>
          <a:latin typeface="Arial Narrow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b="1" kern="1200">
          <a:solidFill>
            <a:schemeClr val="tx1"/>
          </a:solidFill>
          <a:latin typeface="Arial Narrow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b="1" kern="1200">
          <a:solidFill>
            <a:schemeClr val="tx1"/>
          </a:solidFill>
          <a:latin typeface="Arial Narrow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b="1" kern="1200">
          <a:solidFill>
            <a:schemeClr val="tx1"/>
          </a:solidFill>
          <a:latin typeface="Arial Narrow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7" Type="http://schemas.openxmlformats.org/officeDocument/2006/relationships/comments" Target="../comments/commen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.png"/><Relationship Id="rId5" Type="http://schemas.openxmlformats.org/officeDocument/2006/relationships/image" Target="../media/image6.png"/><Relationship Id="rId4" Type="http://schemas.openxmlformats.org/officeDocument/2006/relationships/image" Target="../media/image5.jp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otaceeu.cz/cs/Evropske-fondy-v-CR/KOHEZNI-POLITIKA-PO-ROCE-2020/Koncepce-CR-pro-politiku-soudrznosti-2021" TargetMode="External"/><Relationship Id="rId7" Type="http://schemas.openxmlformats.org/officeDocument/2006/relationships/hyperlink" Target="https://www.ifla.org/globalvision" TargetMode="External"/><Relationship Id="rId2" Type="http://schemas.openxmlformats.org/officeDocument/2006/relationships/hyperlink" Target="https://www.ifla.org/libraries-development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trends.ifla.org/" TargetMode="External"/><Relationship Id="rId5" Type="http://schemas.openxmlformats.org/officeDocument/2006/relationships/hyperlink" Target="https://www.mmr.cz/cs/Microsites/PORTAL-STRATEGICKE-PRACE-V-CESKE-REPUBLICE/Nastroje-a-metodicka-podpora/Vystupy-projektu" TargetMode="External"/><Relationship Id="rId4" Type="http://schemas.openxmlformats.org/officeDocument/2006/relationships/hyperlink" Target="https://www.databaze-strategie.cz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Aktualizace Koncepci </a:t>
            </a:r>
            <a:r>
              <a:rPr lang="cs-CZ" dirty="0" smtClean="0"/>
              <a:t>rozvoje knihoven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cs-CZ" sz="1800" dirty="0" smtClean="0"/>
          </a:p>
          <a:p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4153613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Aktualizace Koncepci </a:t>
            </a:r>
            <a:r>
              <a:rPr lang="cs-CZ" dirty="0" smtClean="0"/>
              <a:t>rozvoje knihoven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cs-CZ" sz="1800" dirty="0" smtClean="0"/>
          </a:p>
          <a:p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25636259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>
            <a:spLocks noGrp="1"/>
          </p:cNvSpPr>
          <p:nvPr>
            <p:ph type="ctrTitle"/>
          </p:nvPr>
        </p:nvSpPr>
        <p:spPr>
          <a:xfrm>
            <a:off x="609825" y="2389300"/>
            <a:ext cx="8138700" cy="121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Arial Narrow"/>
              <a:buNone/>
            </a:pPr>
            <a:r>
              <a:rPr lang="cs-CZ" sz="4200" dirty="0"/>
              <a:t>Zpřístupnění děl nedostupných na </a:t>
            </a:r>
            <a:r>
              <a:rPr lang="cs-CZ" sz="4200" dirty="0" smtClean="0"/>
              <a:t>trhu</a:t>
            </a:r>
            <a:endParaRPr sz="1800" dirty="0"/>
          </a:p>
        </p:txBody>
      </p:sp>
      <p:sp>
        <p:nvSpPr>
          <p:cNvPr id="85" name="Google Shape;85;p13"/>
          <p:cNvSpPr txBox="1">
            <a:spLocks noGrp="1"/>
          </p:cNvSpPr>
          <p:nvPr>
            <p:ph type="subTitle" idx="1"/>
          </p:nvPr>
        </p:nvSpPr>
        <p:spPr>
          <a:xfrm>
            <a:off x="1371600" y="4853366"/>
            <a:ext cx="640080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 dirty="0"/>
          </a:p>
        </p:txBody>
      </p:sp>
    </p:spTree>
    <p:extLst>
      <p:ext uri="{BB962C8B-B14F-4D97-AF65-F5344CB8AC3E}">
        <p14:creationId xmlns:p14="http://schemas.microsoft.com/office/powerpoint/2010/main" val="5430440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4"/>
          <p:cNvSpPr txBox="1">
            <a:spLocks noGrp="1"/>
          </p:cNvSpPr>
          <p:nvPr>
            <p:ph type="title"/>
          </p:nvPr>
        </p:nvSpPr>
        <p:spPr>
          <a:xfrm>
            <a:off x="729500" y="1055267"/>
            <a:ext cx="7688400" cy="7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 Narrow"/>
              <a:buNone/>
            </a:pPr>
            <a:r>
              <a:rPr lang="cs-CZ" sz="3200"/>
              <a:t>Od poloviny 90. let se v českých knihovnách digitalizuje</a:t>
            </a:r>
            <a:endParaRPr sz="3200"/>
          </a:p>
        </p:txBody>
      </p:sp>
      <p:sp>
        <p:nvSpPr>
          <p:cNvPr id="91" name="Google Shape;91;p14"/>
          <p:cNvSpPr txBox="1">
            <a:spLocks noGrp="1"/>
          </p:cNvSpPr>
          <p:nvPr>
            <p:ph type="body" idx="1"/>
          </p:nvPr>
        </p:nvSpPr>
        <p:spPr>
          <a:xfrm>
            <a:off x="729500" y="2011267"/>
            <a:ext cx="3774300" cy="301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7365D"/>
              </a:buClr>
              <a:buSzPts val="2590"/>
              <a:buNone/>
            </a:pPr>
            <a:r>
              <a:rPr lang="cs-CZ" sz="2200">
                <a:latin typeface="Roboto"/>
                <a:ea typeface="Roboto"/>
                <a:cs typeface="Roboto"/>
                <a:sym typeface="Roboto"/>
              </a:rPr>
              <a:t>Zdroje digitalizovaných dokumentů</a:t>
            </a:r>
            <a:r>
              <a:rPr lang="cs-CZ" sz="2590"/>
              <a:t>  </a:t>
            </a:r>
            <a:endParaRPr/>
          </a:p>
          <a:p>
            <a:pPr marL="342900" lvl="0" indent="-225425" algn="l" rtl="0">
              <a:lnSpc>
                <a:spcPct val="90000"/>
              </a:lnSpc>
              <a:spcBef>
                <a:spcPts val="370"/>
              </a:spcBef>
              <a:spcAft>
                <a:spcPts val="0"/>
              </a:spcAft>
              <a:buClr>
                <a:srgbClr val="17365D"/>
              </a:buClr>
              <a:buSzPts val="1850"/>
              <a:buNone/>
            </a:pPr>
            <a:endParaRPr sz="1850"/>
          </a:p>
          <a:p>
            <a:pPr marL="342900" lvl="0" indent="-339725" algn="l" rtl="0">
              <a:lnSpc>
                <a:spcPct val="90000"/>
              </a:lnSpc>
              <a:spcBef>
                <a:spcPts val="370"/>
              </a:spcBef>
              <a:spcAft>
                <a:spcPts val="0"/>
              </a:spcAft>
              <a:buClr>
                <a:srgbClr val="17365D"/>
              </a:buClr>
              <a:buSzPts val="1800"/>
              <a:buFont typeface="Roboto"/>
              <a:buChar char="●"/>
            </a:pPr>
            <a:r>
              <a:rPr lang="cs-CZ" sz="1800">
                <a:latin typeface="Roboto"/>
                <a:ea typeface="Roboto"/>
                <a:cs typeface="Roboto"/>
                <a:sym typeface="Roboto"/>
              </a:rPr>
              <a:t>Národní digitální knihovna (IOP)</a:t>
            </a:r>
            <a:endParaRPr sz="1800">
              <a:latin typeface="Roboto"/>
              <a:ea typeface="Roboto"/>
              <a:cs typeface="Roboto"/>
              <a:sym typeface="Roboto"/>
            </a:endParaRPr>
          </a:p>
          <a:p>
            <a:pPr marL="342900" lvl="0" indent="-339725" algn="l" rtl="0">
              <a:lnSpc>
                <a:spcPct val="90000"/>
              </a:lnSpc>
              <a:spcBef>
                <a:spcPts val="370"/>
              </a:spcBef>
              <a:spcAft>
                <a:spcPts val="0"/>
              </a:spcAft>
              <a:buClr>
                <a:srgbClr val="17365D"/>
              </a:buClr>
              <a:buSzPts val="1800"/>
              <a:buFont typeface="Roboto"/>
              <a:buChar char="●"/>
            </a:pPr>
            <a:r>
              <a:rPr lang="cs-CZ" sz="1800">
                <a:latin typeface="Roboto"/>
                <a:ea typeface="Roboto"/>
                <a:cs typeface="Roboto"/>
                <a:sym typeface="Roboto"/>
              </a:rPr>
              <a:t>Krajská digitalizace (IOP)</a:t>
            </a:r>
            <a:endParaRPr sz="1800">
              <a:latin typeface="Roboto"/>
              <a:ea typeface="Roboto"/>
              <a:cs typeface="Roboto"/>
              <a:sym typeface="Roboto"/>
            </a:endParaRPr>
          </a:p>
          <a:p>
            <a:pPr marL="342900" lvl="0" indent="-339725" algn="l" rtl="0">
              <a:lnSpc>
                <a:spcPct val="90000"/>
              </a:lnSpc>
              <a:spcBef>
                <a:spcPts val="370"/>
              </a:spcBef>
              <a:spcAft>
                <a:spcPts val="0"/>
              </a:spcAft>
              <a:buClr>
                <a:srgbClr val="17365D"/>
              </a:buClr>
              <a:buSzPts val="1800"/>
              <a:buFont typeface="Roboto"/>
              <a:buChar char="●"/>
            </a:pPr>
            <a:r>
              <a:rPr lang="cs-CZ" sz="1800">
                <a:latin typeface="Roboto"/>
                <a:ea typeface="Roboto"/>
                <a:cs typeface="Roboto"/>
                <a:sym typeface="Roboto"/>
              </a:rPr>
              <a:t>VISK 7 – novodobé dokumenty</a:t>
            </a:r>
            <a:endParaRPr sz="1800">
              <a:latin typeface="Roboto"/>
              <a:ea typeface="Roboto"/>
              <a:cs typeface="Roboto"/>
              <a:sym typeface="Roboto"/>
            </a:endParaRPr>
          </a:p>
          <a:p>
            <a:pPr marL="342900" lvl="0" indent="-339725" algn="l" rtl="0">
              <a:lnSpc>
                <a:spcPct val="90000"/>
              </a:lnSpc>
              <a:spcBef>
                <a:spcPts val="370"/>
              </a:spcBef>
              <a:spcAft>
                <a:spcPts val="0"/>
              </a:spcAft>
              <a:buClr>
                <a:srgbClr val="17365D"/>
              </a:buClr>
              <a:buSzPts val="1800"/>
              <a:buFont typeface="Roboto"/>
              <a:buChar char="●"/>
            </a:pPr>
            <a:r>
              <a:rPr lang="cs-CZ" sz="1800">
                <a:latin typeface="Roboto"/>
                <a:ea typeface="Roboto"/>
                <a:cs typeface="Roboto"/>
                <a:sym typeface="Roboto"/>
              </a:rPr>
              <a:t>VISK 6 Manuscriptorium – rukopisy a staré tisky</a:t>
            </a:r>
            <a:endParaRPr sz="1800">
              <a:latin typeface="Roboto"/>
              <a:ea typeface="Roboto"/>
              <a:cs typeface="Roboto"/>
              <a:sym typeface="Roboto"/>
            </a:endParaRPr>
          </a:p>
          <a:p>
            <a:pPr marL="342900" lvl="0" indent="-339725" algn="l" rtl="0">
              <a:lnSpc>
                <a:spcPct val="90000"/>
              </a:lnSpc>
              <a:spcBef>
                <a:spcPts val="370"/>
              </a:spcBef>
              <a:spcAft>
                <a:spcPts val="0"/>
              </a:spcAft>
              <a:buClr>
                <a:srgbClr val="17365D"/>
              </a:buClr>
              <a:buSzPts val="1800"/>
              <a:buFont typeface="Roboto"/>
              <a:buChar char="●"/>
            </a:pPr>
            <a:r>
              <a:rPr lang="cs-CZ" sz="1800">
                <a:latin typeface="Roboto"/>
                <a:ea typeface="Roboto"/>
                <a:cs typeface="Roboto"/>
                <a:sym typeface="Roboto"/>
              </a:rPr>
              <a:t>Google books v NK ČR</a:t>
            </a:r>
            <a:endParaRPr sz="1800">
              <a:latin typeface="Roboto"/>
              <a:ea typeface="Roboto"/>
              <a:cs typeface="Roboto"/>
              <a:sym typeface="Roboto"/>
            </a:endParaRPr>
          </a:p>
          <a:p>
            <a:pPr marL="342900" lvl="0" indent="-339725" algn="l" rtl="0">
              <a:lnSpc>
                <a:spcPct val="90000"/>
              </a:lnSpc>
              <a:spcBef>
                <a:spcPts val="370"/>
              </a:spcBef>
              <a:spcAft>
                <a:spcPts val="0"/>
              </a:spcAft>
              <a:buClr>
                <a:srgbClr val="17365D"/>
              </a:buClr>
              <a:buSzPts val="1800"/>
              <a:buFont typeface="Roboto"/>
              <a:buChar char="●"/>
            </a:pPr>
            <a:r>
              <a:rPr lang="cs-CZ" sz="1800">
                <a:latin typeface="Roboto"/>
                <a:ea typeface="Roboto"/>
                <a:cs typeface="Roboto"/>
                <a:sym typeface="Roboto"/>
              </a:rPr>
              <a:t>+ další individuální projekty knihoven např. KNAV, MKP, NLK</a:t>
            </a:r>
            <a:endParaRPr sz="1800">
              <a:latin typeface="Roboto"/>
              <a:ea typeface="Roboto"/>
              <a:cs typeface="Roboto"/>
              <a:sym typeface="Roboto"/>
            </a:endParaRPr>
          </a:p>
          <a:p>
            <a:pPr marL="342900" lvl="0" indent="-225425" algn="l" rtl="0">
              <a:lnSpc>
                <a:spcPct val="90000"/>
              </a:lnSpc>
              <a:spcBef>
                <a:spcPts val="370"/>
              </a:spcBef>
              <a:spcAft>
                <a:spcPts val="0"/>
              </a:spcAft>
              <a:buClr>
                <a:srgbClr val="17365D"/>
              </a:buClr>
              <a:buSzPts val="1850"/>
              <a:buNone/>
            </a:pPr>
            <a:endParaRPr sz="1850"/>
          </a:p>
          <a:p>
            <a:pPr marL="342900" lvl="0" indent="-339725" algn="l" rtl="0">
              <a:lnSpc>
                <a:spcPct val="90000"/>
              </a:lnSpc>
              <a:spcBef>
                <a:spcPts val="370"/>
              </a:spcBef>
              <a:spcAft>
                <a:spcPts val="1600"/>
              </a:spcAft>
              <a:buClr>
                <a:srgbClr val="17365D"/>
              </a:buClr>
              <a:buSzPts val="1800"/>
              <a:buFont typeface="Roboto"/>
              <a:buChar char="●"/>
            </a:pPr>
            <a:r>
              <a:rPr lang="cs-CZ" sz="1800">
                <a:latin typeface="Roboto"/>
                <a:ea typeface="Roboto"/>
                <a:cs typeface="Roboto"/>
                <a:sym typeface="Roboto"/>
              </a:rPr>
              <a:t>Odhad ročního přírůstku: 6 až 7 mil. stran</a:t>
            </a:r>
            <a:endParaRPr sz="180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92" name="Google Shape;92;p14"/>
          <p:cNvSpPr txBox="1"/>
          <p:nvPr/>
        </p:nvSpPr>
        <p:spPr>
          <a:xfrm>
            <a:off x="629825" y="6308725"/>
            <a:ext cx="79476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200" b="1" i="0" u="none" strike="noStrike" cap="none">
                <a:solidFill>
                  <a:schemeClr val="dk1"/>
                </a:solidFill>
                <a:highlight>
                  <a:srgbClr val="EFEFEF"/>
                </a:highlight>
                <a:latin typeface="Roboto"/>
                <a:ea typeface="Roboto"/>
                <a:cs typeface="Roboto"/>
                <a:sym typeface="Roboto"/>
              </a:rPr>
              <a:t>Dlouhodobý cíl: digitalizovat vše, co bylo vydáno na území ČR</a:t>
            </a:r>
            <a:endParaRPr sz="2200" b="1">
              <a:solidFill>
                <a:schemeClr val="dk1"/>
              </a:solidFill>
              <a:highlight>
                <a:srgbClr val="EFEFEF"/>
              </a:highlight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93" name="Google Shape;93;p14"/>
          <p:cNvPicPr preferRelativeResize="0">
            <a:picLocks noGrp="1"/>
          </p:cNvPicPr>
          <p:nvPr>
            <p:ph type="body" idx="2"/>
          </p:nvPr>
        </p:nvPicPr>
        <p:blipFill rotWithShape="1">
          <a:blip r:embed="rId3">
            <a:alphaModFix/>
          </a:blip>
          <a:srcRect l="49819" b="11847"/>
          <a:stretch/>
        </p:blipFill>
        <p:spPr>
          <a:xfrm>
            <a:off x="4731950" y="2261200"/>
            <a:ext cx="3555600" cy="3072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040485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7"/>
          <p:cNvSpPr txBox="1">
            <a:spLocks noGrp="1"/>
          </p:cNvSpPr>
          <p:nvPr>
            <p:ph type="title"/>
          </p:nvPr>
        </p:nvSpPr>
        <p:spPr>
          <a:xfrm>
            <a:off x="729450" y="1124400"/>
            <a:ext cx="7688700" cy="7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 Narrow"/>
              <a:buNone/>
            </a:pPr>
            <a:r>
              <a:rPr lang="cs-CZ"/>
              <a:t>Jak probíhaly přípravy</a:t>
            </a:r>
            <a:endParaRPr/>
          </a:p>
        </p:txBody>
      </p:sp>
      <p:sp>
        <p:nvSpPr>
          <p:cNvPr id="114" name="Google Shape;114;p17"/>
          <p:cNvSpPr txBox="1">
            <a:spLocks noGrp="1"/>
          </p:cNvSpPr>
          <p:nvPr>
            <p:ph type="body" idx="1"/>
          </p:nvPr>
        </p:nvSpPr>
        <p:spPr>
          <a:xfrm>
            <a:off x="729450" y="2091967"/>
            <a:ext cx="7688700" cy="301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292100" algn="l" rtl="0">
              <a:spcBef>
                <a:spcPts val="0"/>
              </a:spcBef>
              <a:spcAft>
                <a:spcPts val="0"/>
              </a:spcAft>
              <a:buClr>
                <a:srgbClr val="17365D"/>
              </a:buClr>
              <a:buSzPts val="2000"/>
              <a:buFont typeface="Roboto"/>
              <a:buChar char="●"/>
            </a:pPr>
            <a:r>
              <a:rPr lang="cs-CZ" sz="2000">
                <a:latin typeface="Roboto"/>
                <a:ea typeface="Roboto"/>
                <a:cs typeface="Roboto"/>
                <a:sym typeface="Roboto"/>
              </a:rPr>
              <a:t>Vyjednávání s kolektivními správci Dilia a OOA-S: červen 2017 až červen 2018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  <a:p>
            <a:pPr marL="342900" lvl="0" indent="-292100" algn="l" rtl="0">
              <a:spcBef>
                <a:spcPts val="560"/>
              </a:spcBef>
              <a:spcAft>
                <a:spcPts val="0"/>
              </a:spcAft>
              <a:buClr>
                <a:srgbClr val="17365D"/>
              </a:buClr>
              <a:buSzPts val="2000"/>
              <a:buFont typeface="Roboto"/>
              <a:buChar char="●"/>
            </a:pPr>
            <a:r>
              <a:rPr lang="cs-CZ" sz="2000">
                <a:latin typeface="Roboto"/>
                <a:ea typeface="Roboto"/>
                <a:cs typeface="Roboto"/>
                <a:sym typeface="Roboto"/>
              </a:rPr>
              <a:t>Jednání s MK ČR o financování licence na zpřístupnění děl nedostupných na trhu: červen 2018 – září 2019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  <a:p>
            <a:pPr marL="342900" lvl="0" indent="-292100" algn="l" rtl="0">
              <a:spcBef>
                <a:spcPts val="560"/>
              </a:spcBef>
              <a:spcAft>
                <a:spcPts val="0"/>
              </a:spcAft>
              <a:buClr>
                <a:srgbClr val="17365D"/>
              </a:buClr>
              <a:buSzPts val="2000"/>
              <a:buFont typeface="Roboto"/>
              <a:buChar char="●"/>
            </a:pPr>
            <a:r>
              <a:rPr lang="cs-CZ" sz="2000">
                <a:latin typeface="Roboto"/>
                <a:ea typeface="Roboto"/>
                <a:cs typeface="Roboto"/>
                <a:sym typeface="Roboto"/>
              </a:rPr>
              <a:t>Rozvoj systému Kramerius – RIGHTLIB - společný projekt KNAV, MZK a NK ČR 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  <a:p>
            <a:pPr marL="342900" lvl="0" indent="-292100" algn="l" rtl="0">
              <a:spcBef>
                <a:spcPts val="560"/>
              </a:spcBef>
              <a:spcAft>
                <a:spcPts val="0"/>
              </a:spcAft>
              <a:buClr>
                <a:srgbClr val="17365D"/>
              </a:buClr>
              <a:buSzPts val="2000"/>
              <a:buFont typeface="Roboto"/>
              <a:buChar char="●"/>
            </a:pPr>
            <a:r>
              <a:rPr lang="cs-CZ" sz="2000">
                <a:latin typeface="Roboto"/>
                <a:ea typeface="Roboto"/>
                <a:cs typeface="Roboto"/>
                <a:sym typeface="Roboto"/>
              </a:rPr>
              <a:t>Přípravy v NK ČR</a:t>
            </a:r>
            <a:r>
              <a:rPr lang="cs-CZ"/>
              <a:t> </a:t>
            </a:r>
            <a:endParaRPr sz="1800">
              <a:latin typeface="Roboto"/>
              <a:ea typeface="Roboto"/>
              <a:cs typeface="Roboto"/>
              <a:sym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1746305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8"/>
          <p:cNvSpPr txBox="1">
            <a:spLocks noGrp="1"/>
          </p:cNvSpPr>
          <p:nvPr>
            <p:ph type="title"/>
          </p:nvPr>
        </p:nvSpPr>
        <p:spPr>
          <a:xfrm>
            <a:off x="727800" y="1239633"/>
            <a:ext cx="7688400" cy="7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 Narrow"/>
              <a:buNone/>
            </a:pPr>
            <a:r>
              <a:rPr lang="cs-CZ" sz="3200"/>
              <a:t>Tři etapy zpřístupnění digitálních knih a časopisů</a:t>
            </a:r>
            <a:endParaRPr/>
          </a:p>
        </p:txBody>
      </p:sp>
      <p:pic>
        <p:nvPicPr>
          <p:cNvPr id="120" name="Google Shape;120;p1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552975" y="3751950"/>
            <a:ext cx="1323325" cy="94872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1" name="Google Shape;121;p18"/>
          <p:cNvCxnSpPr/>
          <p:nvPr/>
        </p:nvCxnSpPr>
        <p:spPr>
          <a:xfrm rot="10800000" flipH="1">
            <a:off x="3768900" y="2596000"/>
            <a:ext cx="2405700" cy="1492800"/>
          </a:xfrm>
          <a:prstGeom prst="bentConnector3">
            <a:avLst>
              <a:gd name="adj1" fmla="val 50000"/>
            </a:avLst>
          </a:prstGeom>
          <a:noFill/>
          <a:ln w="57150" cap="flat" cmpd="sng">
            <a:solidFill>
              <a:schemeClr val="dk1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122" name="Google Shape;122;p18"/>
          <p:cNvSpPr txBox="1"/>
          <p:nvPr/>
        </p:nvSpPr>
        <p:spPr>
          <a:xfrm>
            <a:off x="6080350" y="3057275"/>
            <a:ext cx="2268600" cy="37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Vzdálený přístup z domova </a:t>
            </a:r>
            <a:endParaRPr sz="1200">
              <a:latin typeface="Roboto"/>
              <a:ea typeface="Roboto"/>
              <a:cs typeface="Roboto"/>
              <a:sym typeface="Roboto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a ze zaměstnání</a:t>
            </a:r>
            <a:endParaRPr sz="1200" b="1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123" name="Google Shape;123;p1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590500" y="2037182"/>
            <a:ext cx="1248300" cy="936230"/>
          </a:xfrm>
          <a:prstGeom prst="rect">
            <a:avLst/>
          </a:prstGeom>
          <a:noFill/>
          <a:ln>
            <a:noFill/>
          </a:ln>
        </p:spPr>
      </p:pic>
      <p:sp>
        <p:nvSpPr>
          <p:cNvPr id="124" name="Google Shape;124;p18"/>
          <p:cNvSpPr txBox="1"/>
          <p:nvPr/>
        </p:nvSpPr>
        <p:spPr>
          <a:xfrm>
            <a:off x="6080341" y="1645551"/>
            <a:ext cx="22686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Zpřístupnění na místě samém</a:t>
            </a:r>
            <a:endParaRPr sz="1200" b="1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25" name="Google Shape;125;p18"/>
          <p:cNvSpPr txBox="1"/>
          <p:nvPr/>
        </p:nvSpPr>
        <p:spPr>
          <a:xfrm>
            <a:off x="6111109" y="4871783"/>
            <a:ext cx="1859805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Zhotovení tištěné nebo</a:t>
            </a:r>
            <a:endParaRPr sz="1200">
              <a:latin typeface="Roboto"/>
              <a:ea typeface="Roboto"/>
              <a:cs typeface="Roboto"/>
              <a:sym typeface="Roboto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digitální kopie za úplatu</a:t>
            </a:r>
            <a:endParaRPr sz="1200" b="1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126" name="Google Shape;126;p18"/>
          <p:cNvCxnSpPr/>
          <p:nvPr/>
        </p:nvCxnSpPr>
        <p:spPr>
          <a:xfrm>
            <a:off x="4926200" y="4077087"/>
            <a:ext cx="1248300" cy="0"/>
          </a:xfrm>
          <a:prstGeom prst="straightConnector1">
            <a:avLst/>
          </a:prstGeom>
          <a:noFill/>
          <a:ln w="57150" cap="flat" cmpd="sng">
            <a:solidFill>
              <a:schemeClr val="dk1"/>
            </a:solidFill>
            <a:prstDash val="solid"/>
            <a:round/>
            <a:headEnd type="none" w="sm" len="sm"/>
            <a:tailEnd type="triangle" w="med" len="med"/>
          </a:ln>
        </p:spPr>
      </p:cxnSp>
      <p:pic>
        <p:nvPicPr>
          <p:cNvPr id="127" name="Google Shape;127;p18"/>
          <p:cNvPicPr preferRelativeResize="0"/>
          <p:nvPr/>
        </p:nvPicPr>
        <p:blipFill rotWithShape="1">
          <a:blip r:embed="rId5">
            <a:alphaModFix/>
          </a:blip>
          <a:srcRect t="13294" b="10445"/>
          <a:stretch/>
        </p:blipFill>
        <p:spPr>
          <a:xfrm>
            <a:off x="6329075" y="5479216"/>
            <a:ext cx="1547225" cy="1179909"/>
          </a:xfrm>
          <a:prstGeom prst="rect">
            <a:avLst/>
          </a:prstGeom>
          <a:noFill/>
          <a:ln>
            <a:noFill/>
          </a:ln>
        </p:spPr>
      </p:pic>
      <p:pic>
        <p:nvPicPr>
          <p:cNvPr id="128" name="Google Shape;128;p18"/>
          <p:cNvPicPr preferRelativeResize="0">
            <a:picLocks noGrp="1"/>
          </p:cNvPicPr>
          <p:nvPr>
            <p:ph type="body" idx="4294967295"/>
          </p:nvPr>
        </p:nvPicPr>
        <p:blipFill rotWithShape="1">
          <a:blip r:embed="rId6">
            <a:alphaModFix/>
          </a:blip>
          <a:srcRect l="49819" b="11847"/>
          <a:stretch/>
        </p:blipFill>
        <p:spPr>
          <a:xfrm>
            <a:off x="232375" y="2176475"/>
            <a:ext cx="3906300" cy="39783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9" name="Google Shape;129;p18"/>
          <p:cNvCxnSpPr/>
          <p:nvPr/>
        </p:nvCxnSpPr>
        <p:spPr>
          <a:xfrm>
            <a:off x="3728950" y="4077075"/>
            <a:ext cx="2465400" cy="1728000"/>
          </a:xfrm>
          <a:prstGeom prst="bentConnector3">
            <a:avLst>
              <a:gd name="adj1" fmla="val 50000"/>
            </a:avLst>
          </a:prstGeom>
          <a:noFill/>
          <a:ln w="57150" cap="flat" cmpd="sng">
            <a:solidFill>
              <a:schemeClr val="dk1"/>
            </a:solidFill>
            <a:prstDash val="solid"/>
            <a:round/>
            <a:headEnd type="none" w="sm" len="sm"/>
            <a:tailEnd type="triangle" w="med" len="med"/>
          </a:ln>
        </p:spPr>
      </p:cxnSp>
    </p:spTree>
    <p:extLst>
      <p:ext uri="{BB962C8B-B14F-4D97-AF65-F5344CB8AC3E}">
        <p14:creationId xmlns:p14="http://schemas.microsoft.com/office/powerpoint/2010/main" val="2048095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9"/>
          <p:cNvSpPr txBox="1">
            <a:spLocks noGrp="1"/>
          </p:cNvSpPr>
          <p:nvPr>
            <p:ph type="title"/>
          </p:nvPr>
        </p:nvSpPr>
        <p:spPr>
          <a:xfrm>
            <a:off x="755576" y="396728"/>
            <a:ext cx="7688400" cy="7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59"/>
              <a:buFont typeface="Arial Narrow"/>
              <a:buNone/>
            </a:pPr>
            <a:r>
              <a:rPr lang="cs-CZ" sz="3959" dirty="0"/>
              <a:t>Podmínky zpřístupnění</a:t>
            </a:r>
            <a:endParaRPr sz="3959" dirty="0"/>
          </a:p>
        </p:txBody>
      </p:sp>
      <p:sp>
        <p:nvSpPr>
          <p:cNvPr id="135" name="Google Shape;135;p19"/>
          <p:cNvSpPr txBox="1">
            <a:spLocks noGrp="1"/>
          </p:cNvSpPr>
          <p:nvPr>
            <p:ph type="body" idx="4294967295"/>
          </p:nvPr>
        </p:nvSpPr>
        <p:spPr>
          <a:xfrm>
            <a:off x="563453" y="1953319"/>
            <a:ext cx="8496900" cy="561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17500" algn="l" rtl="0">
              <a:spcBef>
                <a:spcPts val="0"/>
              </a:spcBef>
              <a:spcAft>
                <a:spcPts val="0"/>
              </a:spcAft>
              <a:buClr>
                <a:srgbClr val="17365D"/>
              </a:buClr>
              <a:buSzPts val="2000"/>
              <a:buFont typeface="Roboto"/>
              <a:buChar char="●"/>
            </a:pPr>
            <a:r>
              <a:rPr lang="cs-CZ" sz="2000" dirty="0">
                <a:latin typeface="Roboto"/>
                <a:ea typeface="Roboto"/>
                <a:cs typeface="Roboto"/>
                <a:sym typeface="Roboto"/>
              </a:rPr>
              <a:t>NK ČR provozuje Seznam děl nedostupných na trhu a Národní digitální knihovnu</a:t>
            </a:r>
            <a:endParaRPr sz="2000" dirty="0">
              <a:latin typeface="Roboto"/>
              <a:ea typeface="Roboto"/>
              <a:cs typeface="Roboto"/>
              <a:sym typeface="Roboto"/>
            </a:endParaRPr>
          </a:p>
          <a:p>
            <a:pPr marL="342900" lvl="0" indent="-317500" algn="l" rtl="0">
              <a:spcBef>
                <a:spcPts val="480"/>
              </a:spcBef>
              <a:spcAft>
                <a:spcPts val="0"/>
              </a:spcAft>
              <a:buClr>
                <a:srgbClr val="17365D"/>
              </a:buClr>
              <a:buSzPts val="2000"/>
              <a:buFont typeface="Roboto"/>
              <a:buChar char="●"/>
            </a:pPr>
            <a:r>
              <a:rPr lang="cs-CZ" sz="2000" dirty="0">
                <a:latin typeface="Roboto"/>
                <a:ea typeface="Roboto"/>
                <a:cs typeface="Roboto"/>
                <a:sym typeface="Roboto"/>
              </a:rPr>
              <a:t>Etapy zpřístupnění</a:t>
            </a:r>
            <a:endParaRPr sz="2000" dirty="0">
              <a:latin typeface="Roboto"/>
              <a:ea typeface="Roboto"/>
              <a:cs typeface="Roboto"/>
              <a:sym typeface="Roboto"/>
            </a:endParaRPr>
          </a:p>
          <a:p>
            <a:pPr marL="742950" lvl="1" indent="-273050" algn="l" rtl="0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ts val="1800"/>
              <a:buFont typeface="Roboto"/>
              <a:buChar char="○"/>
            </a:pPr>
            <a:r>
              <a:rPr lang="cs-CZ" sz="1800" dirty="0">
                <a:latin typeface="Roboto"/>
                <a:ea typeface="Roboto"/>
                <a:cs typeface="Roboto"/>
                <a:sym typeface="Roboto"/>
              </a:rPr>
              <a:t>Knihy a periodika vydaná do roku 1989 </a:t>
            </a:r>
            <a:r>
              <a:rPr lang="cs-CZ" sz="1800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– v r. 2019</a:t>
            </a:r>
            <a:endParaRPr sz="1800" dirty="0">
              <a:latin typeface="Roboto"/>
              <a:ea typeface="Roboto"/>
              <a:cs typeface="Roboto"/>
              <a:sym typeface="Roboto"/>
            </a:endParaRPr>
          </a:p>
          <a:p>
            <a:pPr marL="742950" lvl="1" indent="-273050" algn="l" rtl="0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ts val="1800"/>
              <a:buFont typeface="Roboto"/>
              <a:buChar char="○"/>
            </a:pPr>
            <a:r>
              <a:rPr lang="cs-CZ" sz="1800" dirty="0">
                <a:latin typeface="Roboto"/>
                <a:ea typeface="Roboto"/>
                <a:cs typeface="Roboto"/>
                <a:sym typeface="Roboto"/>
              </a:rPr>
              <a:t>Knihy a periodika vydaná do roku 2007 </a:t>
            </a:r>
            <a:r>
              <a:rPr lang="cs-CZ" sz="1800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– v r. </a:t>
            </a:r>
            <a:r>
              <a:rPr lang="cs-CZ" sz="1800" dirty="0" smtClean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2021</a:t>
            </a:r>
            <a:endParaRPr sz="1800" dirty="0">
              <a:latin typeface="Roboto"/>
              <a:ea typeface="Roboto"/>
              <a:cs typeface="Roboto"/>
              <a:sym typeface="Roboto"/>
            </a:endParaRPr>
          </a:p>
          <a:p>
            <a:pPr marL="742950" lvl="1" indent="-273050" algn="l" rtl="0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ts val="1800"/>
              <a:buFont typeface="Roboto"/>
              <a:buChar char="○"/>
            </a:pPr>
            <a:r>
              <a:rPr lang="cs-CZ" sz="1800" dirty="0">
                <a:latin typeface="Roboto"/>
                <a:ea typeface="Roboto"/>
                <a:cs typeface="Roboto"/>
                <a:sym typeface="Roboto"/>
              </a:rPr>
              <a:t>Knihy a periodika – 6 měsíců nedostupné na trhu </a:t>
            </a:r>
            <a:r>
              <a:rPr lang="cs-CZ" sz="1800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– 2024?</a:t>
            </a:r>
            <a:endParaRPr sz="1800" dirty="0">
              <a:latin typeface="Roboto"/>
              <a:ea typeface="Roboto"/>
              <a:cs typeface="Roboto"/>
              <a:sym typeface="Roboto"/>
            </a:endParaRPr>
          </a:p>
          <a:p>
            <a:pPr marL="342900" lvl="0" indent="-317500" algn="l" rtl="0">
              <a:spcBef>
                <a:spcPts val="480"/>
              </a:spcBef>
              <a:spcAft>
                <a:spcPts val="0"/>
              </a:spcAft>
              <a:buClr>
                <a:srgbClr val="17365D"/>
              </a:buClr>
              <a:buSzPts val="2000"/>
              <a:buFont typeface="Roboto"/>
              <a:buChar char="●"/>
            </a:pPr>
            <a:r>
              <a:rPr lang="cs-CZ" sz="2000" dirty="0">
                <a:latin typeface="Roboto"/>
                <a:ea typeface="Roboto"/>
                <a:cs typeface="Roboto"/>
                <a:sym typeface="Roboto"/>
              </a:rPr>
              <a:t>Knihovna uzavře smlouvu s NK ČR</a:t>
            </a:r>
            <a:endParaRPr sz="2000" dirty="0">
              <a:latin typeface="Roboto"/>
              <a:ea typeface="Roboto"/>
              <a:cs typeface="Roboto"/>
              <a:sym typeface="Roboto"/>
            </a:endParaRPr>
          </a:p>
          <a:p>
            <a:pPr marL="742950" lvl="1" indent="-273050" algn="l" rtl="0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ts val="1800"/>
              <a:buFont typeface="Roboto"/>
              <a:buChar char="○"/>
            </a:pPr>
            <a:r>
              <a:rPr lang="cs-CZ" sz="1800" dirty="0">
                <a:latin typeface="Roboto"/>
                <a:ea typeface="Roboto"/>
                <a:cs typeface="Roboto"/>
                <a:sym typeface="Roboto"/>
              </a:rPr>
              <a:t>Zajištění technických podmínek</a:t>
            </a:r>
            <a:endParaRPr sz="1800" dirty="0">
              <a:latin typeface="Roboto"/>
              <a:ea typeface="Roboto"/>
              <a:cs typeface="Roboto"/>
              <a:sym typeface="Roboto"/>
            </a:endParaRPr>
          </a:p>
          <a:p>
            <a:pPr marL="742950" lvl="1" indent="-273050" algn="l" rtl="0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ts val="1800"/>
              <a:buFont typeface="Roboto"/>
              <a:buChar char="○"/>
            </a:pPr>
            <a:r>
              <a:rPr lang="cs-CZ" sz="1800" dirty="0">
                <a:latin typeface="Roboto"/>
                <a:ea typeface="Roboto"/>
                <a:cs typeface="Roboto"/>
                <a:sym typeface="Roboto"/>
              </a:rPr>
              <a:t>Registrovaní uživatelé – bezplatný přístup</a:t>
            </a:r>
            <a:endParaRPr sz="1800" dirty="0">
              <a:latin typeface="Roboto"/>
              <a:ea typeface="Roboto"/>
              <a:cs typeface="Roboto"/>
              <a:sym typeface="Roboto"/>
            </a:endParaRPr>
          </a:p>
          <a:p>
            <a:pPr marL="342900" lvl="0" indent="-317500" algn="l" rtl="0">
              <a:spcBef>
                <a:spcPts val="480"/>
              </a:spcBef>
              <a:spcAft>
                <a:spcPts val="0"/>
              </a:spcAft>
              <a:buClr>
                <a:srgbClr val="17365D"/>
              </a:buClr>
              <a:buSzPts val="2000"/>
              <a:buFont typeface="Roboto"/>
              <a:buChar char="●"/>
            </a:pPr>
            <a:r>
              <a:rPr lang="cs-CZ" sz="2000" dirty="0">
                <a:latin typeface="Roboto"/>
                <a:ea typeface="Roboto"/>
                <a:cs typeface="Roboto"/>
                <a:sym typeface="Roboto"/>
              </a:rPr>
              <a:t>NK ČR hradí licenci za zpřístupnění – roční platby bez DPH:</a:t>
            </a:r>
            <a:endParaRPr sz="2000" dirty="0">
              <a:latin typeface="Roboto"/>
              <a:ea typeface="Roboto"/>
              <a:cs typeface="Roboto"/>
              <a:sym typeface="Roboto"/>
            </a:endParaRPr>
          </a:p>
          <a:p>
            <a:pPr marL="342900" lvl="0" indent="-139700" algn="l" rtl="0">
              <a:spcBef>
                <a:spcPts val="640"/>
              </a:spcBef>
              <a:spcAft>
                <a:spcPts val="1600"/>
              </a:spcAft>
              <a:buClr>
                <a:srgbClr val="17365D"/>
              </a:buClr>
              <a:buSzPts val="3200"/>
              <a:buNone/>
            </a:pPr>
            <a:endParaRPr sz="2000" dirty="0">
              <a:latin typeface="Roboto"/>
              <a:ea typeface="Roboto"/>
              <a:cs typeface="Roboto"/>
              <a:sym typeface="Roboto"/>
            </a:endParaRPr>
          </a:p>
        </p:txBody>
      </p:sp>
      <p:graphicFrame>
        <p:nvGraphicFramePr>
          <p:cNvPr id="136" name="Google Shape;136;p19"/>
          <p:cNvGraphicFramePr/>
          <p:nvPr/>
        </p:nvGraphicFramePr>
        <p:xfrm>
          <a:off x="635601" y="5951008"/>
          <a:ext cx="7488875" cy="74170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170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7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7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573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573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573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800" b="1"/>
                        <a:t>2019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800" b="1"/>
                        <a:t>2020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800" b="1"/>
                        <a:t>2021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800" b="1"/>
                        <a:t>2022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800" b="1"/>
                        <a:t>2023</a:t>
                      </a:r>
                      <a:endParaRPr sz="1800" b="1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800" b="1"/>
                        <a:t>Roční odměny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800" b="1"/>
                        <a:t>10,5 mil.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800" b="1"/>
                        <a:t>21,6 mil.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800" b="1"/>
                        <a:t>22,9 mil.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800" b="1"/>
                        <a:t>25,2 mil.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800" b="1"/>
                        <a:t>27,4 mil</a:t>
                      </a:r>
                      <a:endParaRPr sz="1800" b="1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08954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2"/>
          <p:cNvSpPr txBox="1">
            <a:spLocks noGrp="1"/>
          </p:cNvSpPr>
          <p:nvPr>
            <p:ph type="title"/>
          </p:nvPr>
        </p:nvSpPr>
        <p:spPr>
          <a:xfrm>
            <a:off x="729450" y="1124400"/>
            <a:ext cx="7688700" cy="7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 Narrow"/>
              <a:buNone/>
            </a:pPr>
            <a:r>
              <a:rPr lang="cs-CZ"/>
              <a:t>Smlouva mezi NK ČR a knihovnou</a:t>
            </a:r>
            <a:endParaRPr/>
          </a:p>
        </p:txBody>
      </p:sp>
      <p:sp>
        <p:nvSpPr>
          <p:cNvPr id="159" name="Google Shape;159;p22"/>
          <p:cNvSpPr txBox="1">
            <a:spLocks noGrp="1"/>
          </p:cNvSpPr>
          <p:nvPr>
            <p:ph type="body" idx="1"/>
          </p:nvPr>
        </p:nvSpPr>
        <p:spPr>
          <a:xfrm>
            <a:off x="729450" y="2091967"/>
            <a:ext cx="7688700" cy="301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30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7365D"/>
              </a:buClr>
              <a:buSzPts val="2000"/>
              <a:buFont typeface="Roboto"/>
              <a:buChar char="●"/>
            </a:pPr>
            <a:r>
              <a:rPr lang="cs-CZ" sz="2000">
                <a:latin typeface="Roboto"/>
                <a:ea typeface="Roboto"/>
                <a:cs typeface="Roboto"/>
                <a:sym typeface="Roboto"/>
              </a:rPr>
              <a:t>Knihovna je evidovaná podle knihovního zákona č. 257/2001.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  <a:p>
            <a:pPr marL="342900" lvl="0" indent="-330200" algn="l" rtl="0">
              <a:lnSpc>
                <a:spcPct val="90000"/>
              </a:lnSpc>
              <a:spcBef>
                <a:spcPts val="440"/>
              </a:spcBef>
              <a:spcAft>
                <a:spcPts val="0"/>
              </a:spcAft>
              <a:buClr>
                <a:srgbClr val="17365D"/>
              </a:buClr>
              <a:buSzPts val="2000"/>
              <a:buFont typeface="Roboto"/>
              <a:buChar char="●"/>
            </a:pPr>
            <a:r>
              <a:rPr lang="cs-CZ" sz="2000">
                <a:latin typeface="Roboto"/>
                <a:ea typeface="Roboto"/>
                <a:cs typeface="Roboto"/>
                <a:sym typeface="Roboto"/>
              </a:rPr>
              <a:t>NK ČR poskytuje knihovně (uživateli)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  <a:p>
            <a:pPr marL="742950" lvl="1" indent="-285750" algn="l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rgbClr val="FF0000"/>
              </a:buClr>
              <a:buSzPts val="1800"/>
              <a:buFont typeface="Roboto"/>
              <a:buChar char="○"/>
            </a:pPr>
            <a:r>
              <a:rPr lang="cs-CZ" sz="1800">
                <a:latin typeface="Roboto"/>
                <a:ea typeface="Roboto"/>
                <a:cs typeface="Roboto"/>
                <a:sym typeface="Roboto"/>
              </a:rPr>
              <a:t>Službu zobrazení na místě</a:t>
            </a:r>
            <a:endParaRPr sz="1800">
              <a:latin typeface="Roboto"/>
              <a:ea typeface="Roboto"/>
              <a:cs typeface="Roboto"/>
              <a:sym typeface="Roboto"/>
            </a:endParaRPr>
          </a:p>
          <a:p>
            <a:pPr marL="742950" lvl="1" indent="-285750" algn="l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rgbClr val="FF0000"/>
              </a:buClr>
              <a:buSzPts val="1800"/>
              <a:buFont typeface="Roboto"/>
              <a:buChar char="○"/>
            </a:pPr>
            <a:r>
              <a:rPr lang="cs-CZ" sz="1800">
                <a:latin typeface="Roboto"/>
                <a:ea typeface="Roboto"/>
                <a:cs typeface="Roboto"/>
                <a:sym typeface="Roboto"/>
              </a:rPr>
              <a:t>Službu vzdáleného přístupu.</a:t>
            </a:r>
            <a:endParaRPr sz="1800">
              <a:latin typeface="Roboto"/>
              <a:ea typeface="Roboto"/>
              <a:cs typeface="Roboto"/>
              <a:sym typeface="Roboto"/>
            </a:endParaRPr>
          </a:p>
          <a:p>
            <a:pPr marL="342900" lvl="0" indent="-330200" algn="l" rtl="0">
              <a:lnSpc>
                <a:spcPct val="90000"/>
              </a:lnSpc>
              <a:spcBef>
                <a:spcPts val="440"/>
              </a:spcBef>
              <a:spcAft>
                <a:spcPts val="0"/>
              </a:spcAft>
              <a:buClr>
                <a:srgbClr val="17365D"/>
              </a:buClr>
              <a:buSzPts val="2000"/>
              <a:buFont typeface="Roboto"/>
              <a:buChar char="●"/>
            </a:pPr>
            <a:r>
              <a:rPr lang="cs-CZ" sz="2000">
                <a:latin typeface="Roboto"/>
                <a:ea typeface="Roboto"/>
                <a:cs typeface="Roboto"/>
                <a:sym typeface="Roboto"/>
              </a:rPr>
              <a:t>Služba je poskytována registrovaným čtenářům.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  <a:p>
            <a:pPr marL="342900" lvl="0" indent="-330200" algn="l" rtl="0">
              <a:lnSpc>
                <a:spcPct val="90000"/>
              </a:lnSpc>
              <a:spcBef>
                <a:spcPts val="440"/>
              </a:spcBef>
              <a:spcAft>
                <a:spcPts val="0"/>
              </a:spcAft>
              <a:buClr>
                <a:srgbClr val="17365D"/>
              </a:buClr>
              <a:buSzPts val="2000"/>
              <a:buFont typeface="Roboto"/>
              <a:buChar char="●"/>
            </a:pPr>
            <a:r>
              <a:rPr lang="cs-CZ" sz="2000">
                <a:latin typeface="Roboto"/>
                <a:ea typeface="Roboto"/>
                <a:cs typeface="Roboto"/>
                <a:sym typeface="Roboto"/>
              </a:rPr>
              <a:t>Knihovna má kvalitní připojení k internetu a poskytne pro službu zvláštní počítač.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  <a:p>
            <a:pPr marL="342900" lvl="0" indent="-330200" algn="l" rtl="0">
              <a:lnSpc>
                <a:spcPct val="90000"/>
              </a:lnSpc>
              <a:spcBef>
                <a:spcPts val="440"/>
              </a:spcBef>
              <a:spcAft>
                <a:spcPts val="0"/>
              </a:spcAft>
              <a:buClr>
                <a:srgbClr val="17365D"/>
              </a:buClr>
              <a:buSzPts val="2000"/>
              <a:buFont typeface="Roboto"/>
              <a:buChar char="●"/>
            </a:pPr>
            <a:r>
              <a:rPr lang="cs-CZ" sz="2000">
                <a:latin typeface="Roboto"/>
                <a:ea typeface="Roboto"/>
                <a:cs typeface="Roboto"/>
                <a:sym typeface="Roboto"/>
              </a:rPr>
              <a:t>NK ČR poskytne knihovně program, které znemožní zhotovení tištěné nebo digitální kopie.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  <a:p>
            <a:pPr marL="342900" lvl="0" indent="-330200" algn="l" rtl="0">
              <a:lnSpc>
                <a:spcPct val="90000"/>
              </a:lnSpc>
              <a:spcBef>
                <a:spcPts val="440"/>
              </a:spcBef>
              <a:spcAft>
                <a:spcPts val="0"/>
              </a:spcAft>
              <a:buClr>
                <a:srgbClr val="17365D"/>
              </a:buClr>
              <a:buSzPts val="2000"/>
              <a:buFont typeface="Roboto"/>
              <a:buChar char="●"/>
            </a:pPr>
            <a:r>
              <a:rPr lang="cs-CZ" sz="2000">
                <a:latin typeface="Roboto"/>
                <a:ea typeface="Roboto"/>
                <a:cs typeface="Roboto"/>
                <a:sym typeface="Roboto"/>
              </a:rPr>
              <a:t>Knihovna zakáže čtenářům zhotovení kopie pomocí fotoaparátu či mobilního telefonu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  <a:p>
            <a:pPr marL="342900" lvl="0" indent="-330200" algn="l" rtl="0">
              <a:lnSpc>
                <a:spcPct val="90000"/>
              </a:lnSpc>
              <a:spcBef>
                <a:spcPts val="440"/>
              </a:spcBef>
              <a:spcAft>
                <a:spcPts val="0"/>
              </a:spcAft>
              <a:buClr>
                <a:srgbClr val="17365D"/>
              </a:buClr>
              <a:buSzPts val="2000"/>
              <a:buFont typeface="Roboto"/>
              <a:buChar char="●"/>
            </a:pPr>
            <a:r>
              <a:rPr lang="cs-CZ" sz="2000">
                <a:latin typeface="Roboto"/>
                <a:ea typeface="Roboto"/>
                <a:cs typeface="Roboto"/>
                <a:sym typeface="Roboto"/>
              </a:rPr>
              <a:t>V případě porušení autorských práv knihovna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  <a:p>
            <a:pPr marL="74295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ts val="1800"/>
              <a:buFont typeface="Roboto"/>
              <a:buChar char="○"/>
            </a:pPr>
            <a:r>
              <a:rPr lang="cs-CZ" sz="1800">
                <a:latin typeface="Roboto"/>
                <a:ea typeface="Roboto"/>
                <a:cs typeface="Roboto"/>
                <a:sym typeface="Roboto"/>
              </a:rPr>
              <a:t>Přeruší poskytování služeb</a:t>
            </a:r>
            <a:endParaRPr sz="1800">
              <a:latin typeface="Roboto"/>
              <a:ea typeface="Roboto"/>
              <a:cs typeface="Roboto"/>
              <a:sym typeface="Roboto"/>
            </a:endParaRPr>
          </a:p>
          <a:p>
            <a:pPr marL="74295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ts val="1800"/>
              <a:buFont typeface="Roboto"/>
              <a:buChar char="○"/>
            </a:pPr>
            <a:r>
              <a:rPr lang="cs-CZ" sz="1800">
                <a:latin typeface="Roboto"/>
                <a:ea typeface="Roboto"/>
                <a:cs typeface="Roboto"/>
                <a:sym typeface="Roboto"/>
              </a:rPr>
              <a:t>Poskytne kolektivním správcům nezbytné údaje o čtenáři</a:t>
            </a:r>
            <a:endParaRPr sz="1800">
              <a:latin typeface="Roboto"/>
              <a:ea typeface="Roboto"/>
              <a:cs typeface="Roboto"/>
              <a:sym typeface="Roboto"/>
            </a:endParaRPr>
          </a:p>
          <a:p>
            <a:pPr marL="342900" lvl="0" indent="-139700" algn="l" rtl="0">
              <a:lnSpc>
                <a:spcPct val="90000"/>
              </a:lnSpc>
              <a:spcBef>
                <a:spcPts val="640"/>
              </a:spcBef>
              <a:spcAft>
                <a:spcPts val="1600"/>
              </a:spcAft>
              <a:buClr>
                <a:srgbClr val="17365D"/>
              </a:buClr>
              <a:buSzPts val="32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407784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3"/>
          <p:cNvSpPr txBox="1">
            <a:spLocks noGrp="1"/>
          </p:cNvSpPr>
          <p:nvPr>
            <p:ph type="title"/>
          </p:nvPr>
        </p:nvSpPr>
        <p:spPr>
          <a:xfrm>
            <a:off x="729450" y="1124400"/>
            <a:ext cx="7688700" cy="7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 Narrow"/>
              <a:buNone/>
            </a:pPr>
            <a:r>
              <a:rPr lang="cs-CZ" sz="3200"/>
              <a:t>Podmínky a povinnosti registrovaného čtenáře</a:t>
            </a:r>
            <a:endParaRPr sz="3200"/>
          </a:p>
        </p:txBody>
      </p:sp>
      <p:sp>
        <p:nvSpPr>
          <p:cNvPr id="165" name="Google Shape;165;p23"/>
          <p:cNvSpPr txBox="1">
            <a:spLocks noGrp="1"/>
          </p:cNvSpPr>
          <p:nvPr>
            <p:ph type="body" idx="1"/>
          </p:nvPr>
        </p:nvSpPr>
        <p:spPr>
          <a:xfrm>
            <a:off x="729450" y="2091966"/>
            <a:ext cx="7688700" cy="4289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1337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7365D"/>
              </a:buClr>
              <a:buSzPts val="2000"/>
              <a:buChar char="●"/>
            </a:pPr>
            <a:r>
              <a:rPr lang="cs-CZ" sz="2000" dirty="0"/>
              <a:t>Vzdálený přístup je chráněn technickým opatřením: každý registrovaný čtenář má svůj </a:t>
            </a:r>
            <a:r>
              <a:rPr lang="cs-CZ" sz="2000" dirty="0" err="1"/>
              <a:t>login</a:t>
            </a:r>
            <a:r>
              <a:rPr lang="cs-CZ" sz="2000" dirty="0"/>
              <a:t> a heslo pro přístup do NDK.</a:t>
            </a:r>
            <a:endParaRPr sz="2000" dirty="0"/>
          </a:p>
          <a:p>
            <a:pPr marL="342900" lvl="0" indent="-313372" algn="l" rtl="0">
              <a:lnSpc>
                <a:spcPct val="100000"/>
              </a:lnSpc>
              <a:spcBef>
                <a:spcPts val="493"/>
              </a:spcBef>
              <a:spcAft>
                <a:spcPts val="0"/>
              </a:spcAft>
              <a:buClr>
                <a:srgbClr val="17365D"/>
              </a:buClr>
              <a:buSzPts val="2000"/>
              <a:buChar char="●"/>
            </a:pPr>
            <a:r>
              <a:rPr lang="cs-CZ" sz="2000" dirty="0"/>
              <a:t>Služba je určena výhradně pro účely výzkumu nebo soukromého studia.</a:t>
            </a:r>
            <a:endParaRPr sz="2000" dirty="0"/>
          </a:p>
          <a:p>
            <a:pPr marL="342900" lvl="0" indent="-313372" algn="l" rtl="0">
              <a:lnSpc>
                <a:spcPct val="100000"/>
              </a:lnSpc>
              <a:spcBef>
                <a:spcPts val="493"/>
              </a:spcBef>
              <a:spcAft>
                <a:spcPts val="0"/>
              </a:spcAft>
              <a:buClr>
                <a:srgbClr val="17365D"/>
              </a:buClr>
              <a:buSzPts val="2000"/>
              <a:buChar char="●"/>
            </a:pPr>
            <a:r>
              <a:rPr lang="cs-CZ" sz="2000" dirty="0"/>
              <a:t>Dílo zobrazené v NDK lze pouze číst.</a:t>
            </a:r>
            <a:endParaRPr sz="2000" dirty="0"/>
          </a:p>
          <a:p>
            <a:pPr marL="742950" lvl="1" indent="-265112" algn="l" rtl="0">
              <a:lnSpc>
                <a:spcPct val="80000"/>
              </a:lnSpc>
              <a:spcBef>
                <a:spcPts val="425"/>
              </a:spcBef>
              <a:spcAft>
                <a:spcPts val="0"/>
              </a:spcAft>
              <a:buClr>
                <a:srgbClr val="FF0000"/>
              </a:buClr>
              <a:buSzPts val="1800"/>
              <a:buChar char="○"/>
            </a:pPr>
            <a:r>
              <a:rPr lang="cs-CZ" sz="1800" dirty="0"/>
              <a:t>Nesmí se zhotovit jakékoli rozmnoženiny zobrazeného díla, ať s použitím předmětného nebo jiného zařízení (zejména tiskárny, fotoaparátu nebo mobilního telefonu), odstranění identifikačních znaků rozmnoženiny a poskytnutí rozmnoženiny v jakékoli podobě další osobě.</a:t>
            </a:r>
            <a:endParaRPr sz="1800" dirty="0"/>
          </a:p>
          <a:p>
            <a:pPr marL="742950" lvl="1" indent="-265112" algn="l" rtl="0">
              <a:lnSpc>
                <a:spcPct val="80000"/>
              </a:lnSpc>
              <a:spcBef>
                <a:spcPts val="425"/>
              </a:spcBef>
              <a:spcAft>
                <a:spcPts val="0"/>
              </a:spcAft>
              <a:buClr>
                <a:srgbClr val="FF0000"/>
              </a:buClr>
              <a:buSzPts val="1800"/>
              <a:buChar char="○"/>
            </a:pPr>
            <a:r>
              <a:rPr lang="cs-CZ" sz="1800" dirty="0"/>
              <a:t>Čtenář nesmí poskytnout přístup do NDK třetí osobě.</a:t>
            </a:r>
            <a:endParaRPr sz="1800" dirty="0"/>
          </a:p>
          <a:p>
            <a:pPr marL="342900" lvl="0" indent="-313372" algn="l" rtl="0">
              <a:lnSpc>
                <a:spcPct val="100000"/>
              </a:lnSpc>
              <a:spcBef>
                <a:spcPts val="493"/>
              </a:spcBef>
              <a:spcAft>
                <a:spcPts val="0"/>
              </a:spcAft>
              <a:buClr>
                <a:srgbClr val="17365D"/>
              </a:buClr>
              <a:buSzPts val="2000"/>
              <a:buChar char="●"/>
            </a:pPr>
            <a:r>
              <a:rPr lang="cs-CZ" sz="2000" dirty="0"/>
              <a:t>Při porušení podmínek knihovna přeruší službu vzdáleného přístupu.</a:t>
            </a:r>
            <a:endParaRPr sz="2000" dirty="0"/>
          </a:p>
          <a:p>
            <a:pPr marL="342900" lvl="0" indent="-313372" algn="l" rtl="0">
              <a:lnSpc>
                <a:spcPct val="100000"/>
              </a:lnSpc>
              <a:spcBef>
                <a:spcPts val="493"/>
              </a:spcBef>
              <a:spcAft>
                <a:spcPts val="0"/>
              </a:spcAft>
              <a:buClr>
                <a:srgbClr val="17365D"/>
              </a:buClr>
              <a:buSzPts val="2000"/>
              <a:buChar char="●"/>
            </a:pPr>
            <a:r>
              <a:rPr lang="cs-CZ" sz="2000" dirty="0"/>
              <a:t>Čtenář dává souhlas k poskytnutí svých osobních údajů kolektivnímu správci. </a:t>
            </a:r>
            <a:endParaRPr sz="2000" dirty="0"/>
          </a:p>
          <a:p>
            <a:pPr marL="342900" lvl="0" indent="-170180" algn="l" rtl="0">
              <a:lnSpc>
                <a:spcPct val="80000"/>
              </a:lnSpc>
              <a:spcBef>
                <a:spcPts val="544"/>
              </a:spcBef>
              <a:spcAft>
                <a:spcPts val="1600"/>
              </a:spcAft>
              <a:buClr>
                <a:srgbClr val="17365D"/>
              </a:buClr>
              <a:buSzPts val="2720"/>
              <a:buNone/>
            </a:pPr>
            <a:endParaRPr sz="2720" dirty="0"/>
          </a:p>
        </p:txBody>
      </p:sp>
    </p:spTree>
    <p:extLst>
      <p:ext uri="{BB962C8B-B14F-4D97-AF65-F5344CB8AC3E}">
        <p14:creationId xmlns:p14="http://schemas.microsoft.com/office/powerpoint/2010/main" val="4569424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4"/>
          <p:cNvSpPr txBox="1">
            <a:spLocks noGrp="1"/>
          </p:cNvSpPr>
          <p:nvPr>
            <p:ph type="title"/>
          </p:nvPr>
        </p:nvSpPr>
        <p:spPr>
          <a:xfrm>
            <a:off x="729450" y="980728"/>
            <a:ext cx="7688700" cy="72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 Narrow"/>
              <a:buNone/>
            </a:pPr>
            <a:r>
              <a:rPr lang="cs-CZ" sz="3600" dirty="0"/>
              <a:t>Postup implementace</a:t>
            </a:r>
            <a:endParaRPr sz="3600" dirty="0"/>
          </a:p>
        </p:txBody>
      </p:sp>
      <p:sp>
        <p:nvSpPr>
          <p:cNvPr id="171" name="Google Shape;171;p24"/>
          <p:cNvSpPr txBox="1">
            <a:spLocks noGrp="1"/>
          </p:cNvSpPr>
          <p:nvPr>
            <p:ph type="body" idx="1"/>
          </p:nvPr>
        </p:nvSpPr>
        <p:spPr>
          <a:xfrm>
            <a:off x="729450" y="1730544"/>
            <a:ext cx="7688700" cy="5874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0543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7365D"/>
              </a:buClr>
              <a:buSzPts val="2000"/>
              <a:buChar char="●"/>
            </a:pPr>
            <a:r>
              <a:rPr lang="cs-CZ" sz="2400" dirty="0"/>
              <a:t>MK ČR – rozhodnutí a úhradě licence - ???</a:t>
            </a:r>
            <a:endParaRPr sz="2400" dirty="0"/>
          </a:p>
          <a:p>
            <a:pPr marL="342900" lvl="0" indent="-305435" algn="l" rtl="0">
              <a:lnSpc>
                <a:spcPct val="90000"/>
              </a:lnSpc>
              <a:spcBef>
                <a:spcPts val="518"/>
              </a:spcBef>
              <a:spcAft>
                <a:spcPts val="0"/>
              </a:spcAft>
              <a:buClr>
                <a:srgbClr val="17365D"/>
              </a:buClr>
              <a:buSzPts val="2000"/>
              <a:buChar char="●"/>
            </a:pPr>
            <a:r>
              <a:rPr lang="cs-CZ" sz="2400" dirty="0"/>
              <a:t>NK ČR – uzavření licenční smlouvy s </a:t>
            </a:r>
            <a:r>
              <a:rPr lang="cs-CZ" sz="2400" dirty="0" err="1"/>
              <a:t>Dilia</a:t>
            </a:r>
            <a:r>
              <a:rPr lang="cs-CZ" sz="2400" dirty="0"/>
              <a:t> a OOA-S</a:t>
            </a:r>
            <a:endParaRPr sz="2400" dirty="0"/>
          </a:p>
          <a:p>
            <a:pPr marL="342900" lvl="0" indent="-305435" algn="l" rtl="0">
              <a:lnSpc>
                <a:spcPct val="90000"/>
              </a:lnSpc>
              <a:spcBef>
                <a:spcPts val="518"/>
              </a:spcBef>
              <a:spcAft>
                <a:spcPts val="0"/>
              </a:spcAft>
              <a:buClr>
                <a:srgbClr val="17365D"/>
              </a:buClr>
              <a:buSzPts val="2000"/>
              <a:buChar char="●"/>
            </a:pPr>
            <a:r>
              <a:rPr lang="cs-CZ" sz="2400" dirty="0"/>
              <a:t>NK ČR – provoz Systému děl nedostupných na trhu a Národní digitální knihovny</a:t>
            </a:r>
            <a:endParaRPr sz="2400" dirty="0"/>
          </a:p>
          <a:p>
            <a:pPr marL="342900" lvl="0" indent="-305435" algn="l" rtl="0">
              <a:lnSpc>
                <a:spcPct val="90000"/>
              </a:lnSpc>
              <a:spcBef>
                <a:spcPts val="518"/>
              </a:spcBef>
              <a:spcAft>
                <a:spcPts val="0"/>
              </a:spcAft>
              <a:buClr>
                <a:srgbClr val="17365D"/>
              </a:buClr>
              <a:buSzPts val="2000"/>
              <a:buChar char="●"/>
            </a:pPr>
            <a:r>
              <a:rPr lang="cs-CZ" sz="2400" dirty="0"/>
              <a:t>Testování do konce roku 2019 – krajské knihovny….</a:t>
            </a:r>
            <a:endParaRPr sz="2400" dirty="0"/>
          </a:p>
          <a:p>
            <a:pPr marL="342900" lvl="0" indent="-305435" algn="l" rtl="0">
              <a:lnSpc>
                <a:spcPct val="90000"/>
              </a:lnSpc>
              <a:spcBef>
                <a:spcPts val="518"/>
              </a:spcBef>
              <a:spcAft>
                <a:spcPts val="0"/>
              </a:spcAft>
              <a:buClr>
                <a:srgbClr val="17365D"/>
              </a:buClr>
              <a:buSzPts val="2000"/>
              <a:buChar char="●"/>
            </a:pPr>
            <a:r>
              <a:rPr lang="cs-CZ" sz="2400" dirty="0"/>
              <a:t>Knihovna AV ČR – rozvoj systému Kramerius</a:t>
            </a:r>
            <a:endParaRPr sz="2400" dirty="0"/>
          </a:p>
          <a:p>
            <a:pPr marL="342900" lvl="0" indent="-305435" algn="l" rtl="0">
              <a:lnSpc>
                <a:spcPct val="90000"/>
              </a:lnSpc>
              <a:spcBef>
                <a:spcPts val="518"/>
              </a:spcBef>
              <a:spcAft>
                <a:spcPts val="0"/>
              </a:spcAft>
              <a:buClr>
                <a:srgbClr val="17365D"/>
              </a:buClr>
              <a:buSzPts val="2000"/>
              <a:buChar char="●"/>
            </a:pPr>
            <a:r>
              <a:rPr lang="cs-CZ" sz="2400" dirty="0"/>
              <a:t>Rok 2020 – postupné zapojování knihoven</a:t>
            </a:r>
            <a:endParaRPr sz="2400" dirty="0"/>
          </a:p>
          <a:p>
            <a:pPr marL="342900" lvl="0" indent="-178435" algn="l" rtl="0">
              <a:lnSpc>
                <a:spcPct val="90000"/>
              </a:lnSpc>
              <a:spcBef>
                <a:spcPts val="518"/>
              </a:spcBef>
              <a:spcAft>
                <a:spcPts val="0"/>
              </a:spcAft>
              <a:buClr>
                <a:srgbClr val="17365D"/>
              </a:buClr>
              <a:buSzPts val="2590"/>
              <a:buNone/>
            </a:pPr>
            <a:endParaRPr sz="2800" dirty="0"/>
          </a:p>
          <a:p>
            <a:pPr marL="342900" lvl="0" indent="-305435" algn="l" rtl="0">
              <a:lnSpc>
                <a:spcPct val="90000"/>
              </a:lnSpc>
              <a:spcBef>
                <a:spcPts val="518"/>
              </a:spcBef>
              <a:spcAft>
                <a:spcPts val="0"/>
              </a:spcAft>
              <a:buClr>
                <a:srgbClr val="17365D"/>
              </a:buClr>
              <a:buSzPts val="2000"/>
              <a:buChar char="●"/>
            </a:pPr>
            <a:r>
              <a:rPr lang="cs-CZ" sz="2400" dirty="0"/>
              <a:t>Uzavření smlouvy mezi NK a knihovnou</a:t>
            </a:r>
            <a:endParaRPr sz="2400" dirty="0"/>
          </a:p>
          <a:p>
            <a:pPr marL="742950" lvl="1" indent="-259080" algn="l" rtl="0">
              <a:lnSpc>
                <a:spcPct val="90000"/>
              </a:lnSpc>
              <a:spcBef>
                <a:spcPts val="444"/>
              </a:spcBef>
              <a:spcAft>
                <a:spcPts val="0"/>
              </a:spcAft>
              <a:buClr>
                <a:srgbClr val="FF0000"/>
              </a:buClr>
              <a:buSzPts val="1800"/>
              <a:buChar char="○"/>
            </a:pPr>
            <a:r>
              <a:rPr lang="cs-CZ" sz="2000" dirty="0"/>
              <a:t>Samostatný počítač</a:t>
            </a:r>
            <a:endParaRPr sz="2000" dirty="0"/>
          </a:p>
          <a:p>
            <a:pPr marL="742950" lvl="1" indent="-259080" algn="l" rtl="0">
              <a:lnSpc>
                <a:spcPct val="90000"/>
              </a:lnSpc>
              <a:spcBef>
                <a:spcPts val="444"/>
              </a:spcBef>
              <a:spcAft>
                <a:spcPts val="0"/>
              </a:spcAft>
              <a:buClr>
                <a:srgbClr val="FF0000"/>
              </a:buClr>
              <a:buSzPts val="1800"/>
              <a:buChar char="○"/>
            </a:pPr>
            <a:r>
              <a:rPr lang="cs-CZ" sz="2000" dirty="0"/>
              <a:t>Určen pouze pro čtení dokumentů</a:t>
            </a:r>
            <a:endParaRPr sz="2000" dirty="0"/>
          </a:p>
          <a:p>
            <a:pPr marL="742950" lvl="1" indent="-259080" algn="l" rtl="0">
              <a:lnSpc>
                <a:spcPct val="90000"/>
              </a:lnSpc>
              <a:spcBef>
                <a:spcPts val="444"/>
              </a:spcBef>
              <a:spcAft>
                <a:spcPts val="1600"/>
              </a:spcAft>
              <a:buClr>
                <a:srgbClr val="FF0000"/>
              </a:buClr>
              <a:buSzPts val="1800"/>
              <a:buChar char="○"/>
            </a:pPr>
            <a:r>
              <a:rPr lang="cs-CZ" sz="2000" dirty="0"/>
              <a:t>Nemožnost zhotovit tiskovou a digitální kopii</a:t>
            </a:r>
            <a:endParaRPr sz="2000" dirty="0"/>
          </a:p>
        </p:txBody>
      </p:sp>
    </p:spTree>
    <p:extLst>
      <p:ext uri="{BB962C8B-B14F-4D97-AF65-F5344CB8AC3E}">
        <p14:creationId xmlns:p14="http://schemas.microsoft.com/office/powerpoint/2010/main" val="23342160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>
            <a:spLocks noGrp="1"/>
          </p:cNvSpPr>
          <p:nvPr>
            <p:ph type="ctrTitle"/>
          </p:nvPr>
        </p:nvSpPr>
        <p:spPr>
          <a:xfrm>
            <a:off x="609825" y="2389300"/>
            <a:ext cx="8138700" cy="121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Arial Narrow"/>
              <a:buNone/>
            </a:pPr>
            <a:r>
              <a:rPr lang="cs-CZ" sz="3200" dirty="0" smtClean="0"/>
              <a:t>Vyhlášení dotačních programů MK ČR</a:t>
            </a:r>
            <a:br>
              <a:rPr lang="cs-CZ" sz="3200" dirty="0" smtClean="0"/>
            </a:br>
            <a:r>
              <a:rPr lang="cs-CZ" sz="3200" dirty="0" smtClean="0"/>
              <a:t>30.9. 2019</a:t>
            </a:r>
            <a:endParaRPr sz="3200" dirty="0"/>
          </a:p>
        </p:txBody>
      </p:sp>
      <p:sp>
        <p:nvSpPr>
          <p:cNvPr id="85" name="Google Shape;85;p13"/>
          <p:cNvSpPr txBox="1">
            <a:spLocks noGrp="1"/>
          </p:cNvSpPr>
          <p:nvPr>
            <p:ph type="subTitle" idx="1"/>
          </p:nvPr>
        </p:nvSpPr>
        <p:spPr>
          <a:xfrm>
            <a:off x="1371600" y="4853366"/>
            <a:ext cx="640080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 dirty="0"/>
          </a:p>
        </p:txBody>
      </p:sp>
    </p:spTree>
    <p:extLst>
      <p:ext uri="{BB962C8B-B14F-4D97-AF65-F5344CB8AC3E}">
        <p14:creationId xmlns:p14="http://schemas.microsoft.com/office/powerpoint/2010/main" val="20261772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Postup prací na novele Koncepce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2800" dirty="0" smtClean="0"/>
              <a:t>do </a:t>
            </a:r>
            <a:r>
              <a:rPr lang="cs-CZ" sz="2800" dirty="0"/>
              <a:t>20.11. pošlou pracovní skupiny své podklady a návrhy pro novou </a:t>
            </a:r>
            <a:r>
              <a:rPr lang="cs-CZ" sz="2800" dirty="0" smtClean="0"/>
              <a:t>Koncepci: cíle, teze, nové priority</a:t>
            </a:r>
          </a:p>
          <a:p>
            <a:endParaRPr lang="cs-CZ" sz="2800" dirty="0" smtClean="0"/>
          </a:p>
          <a:p>
            <a:r>
              <a:rPr lang="cs-CZ" sz="2800" dirty="0" smtClean="0"/>
              <a:t>26.11</a:t>
            </a:r>
            <a:r>
              <a:rPr lang="cs-CZ" sz="2800" dirty="0"/>
              <a:t>. v 10.00 se sejde v </a:t>
            </a:r>
            <a:r>
              <a:rPr lang="cs-CZ" sz="2800" dirty="0" smtClean="0"/>
              <a:t>NK zvláštní </a:t>
            </a:r>
            <a:r>
              <a:rPr lang="cs-CZ" sz="2800" dirty="0"/>
              <a:t>jednání </a:t>
            </a:r>
            <a:r>
              <a:rPr lang="cs-CZ" sz="2800" dirty="0" smtClean="0"/>
              <a:t>ÚKR – shrnutí výsledků pracovních skupin</a:t>
            </a:r>
            <a:endParaRPr lang="cs-CZ" sz="2800" dirty="0"/>
          </a:p>
          <a:p>
            <a:endParaRPr lang="cs-CZ" sz="2800" dirty="0" smtClean="0"/>
          </a:p>
          <a:p>
            <a:r>
              <a:rPr lang="cs-CZ" sz="2800" dirty="0" smtClean="0"/>
              <a:t>Výjezdní </a:t>
            </a:r>
            <a:r>
              <a:rPr lang="cs-CZ" sz="2800" dirty="0"/>
              <a:t>jednání ÚKR v </a:t>
            </a:r>
            <a:r>
              <a:rPr lang="cs-CZ" sz="2800" dirty="0" err="1"/>
              <a:t>Liblici</a:t>
            </a:r>
            <a:r>
              <a:rPr lang="cs-CZ" sz="2800" dirty="0"/>
              <a:t> proběhne v termínu – 20</a:t>
            </a:r>
            <a:r>
              <a:rPr lang="cs-CZ" sz="2800" dirty="0" smtClean="0"/>
              <a:t>.- 22.1.2020 – závěrečná diskuze, strukturování textu</a:t>
            </a:r>
          </a:p>
          <a:p>
            <a:endParaRPr lang="cs-CZ" sz="2800" dirty="0" smtClean="0"/>
          </a:p>
          <a:p>
            <a:r>
              <a:rPr lang="cs-CZ" sz="2800" dirty="0" smtClean="0"/>
              <a:t>Březen – duben – Koncepce do vlády </a:t>
            </a:r>
            <a:endParaRPr lang="cs-CZ" sz="28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75804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VISK 1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 smtClean="0"/>
              <a:t>Zaměření na implementaci </a:t>
            </a:r>
            <a:r>
              <a:rPr lang="cs-CZ" dirty="0"/>
              <a:t>Koncepce rozvoje </a:t>
            </a:r>
            <a:r>
              <a:rPr lang="cs-CZ" dirty="0" smtClean="0"/>
              <a:t>knihoven, zejména na:</a:t>
            </a:r>
            <a:endParaRPr lang="cs-CZ" dirty="0"/>
          </a:p>
          <a:p>
            <a:r>
              <a:rPr lang="cs-CZ" sz="2600" dirty="0" smtClean="0"/>
              <a:t>koordinace </a:t>
            </a:r>
            <a:r>
              <a:rPr lang="cs-CZ" sz="2600" dirty="0"/>
              <a:t>aktivit v rámci jednotlivých podprogramů VISK, včetně aktualizace jejich obsahového zaměření a cílů,</a:t>
            </a:r>
          </a:p>
          <a:p>
            <a:endParaRPr lang="cs-CZ" sz="2600" dirty="0" smtClean="0"/>
          </a:p>
          <a:p>
            <a:r>
              <a:rPr lang="cs-CZ" sz="2600" dirty="0" smtClean="0"/>
              <a:t>realizace </a:t>
            </a:r>
            <a:r>
              <a:rPr lang="cs-CZ" sz="2600" dirty="0"/>
              <a:t>projektů s celostátním dopadem, vedoucích k naplnění Koncepce rozvoje knihoven,</a:t>
            </a:r>
          </a:p>
          <a:p>
            <a:endParaRPr lang="cs-CZ" sz="2600" dirty="0" smtClean="0"/>
          </a:p>
          <a:p>
            <a:r>
              <a:rPr lang="cs-CZ" sz="2600" dirty="0" smtClean="0"/>
              <a:t>podpora </a:t>
            </a:r>
            <a:r>
              <a:rPr lang="cs-CZ" sz="2600" dirty="0"/>
              <a:t>projektů tvorby celostátních standardů pro dlouhodobou archivaci digitálních dokumentů (standardizace dat i </a:t>
            </a:r>
            <a:r>
              <a:rPr lang="cs-CZ" sz="2600" dirty="0" err="1"/>
              <a:t>metadat</a:t>
            </a:r>
            <a:r>
              <a:rPr lang="cs-CZ" sz="2600" dirty="0"/>
              <a:t>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7649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VISK 2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cs-CZ" dirty="0"/>
              <a:t>a) základní kurzy dovedností na úrovni ECDL (</a:t>
            </a:r>
            <a:r>
              <a:rPr lang="cs-CZ" dirty="0" err="1"/>
              <a:t>European</a:t>
            </a:r>
            <a:r>
              <a:rPr lang="cs-CZ" dirty="0"/>
              <a:t> </a:t>
            </a:r>
            <a:r>
              <a:rPr lang="cs-CZ" dirty="0" err="1"/>
              <a:t>Certification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Digital </a:t>
            </a:r>
            <a:r>
              <a:rPr lang="cs-CZ" dirty="0" err="1"/>
              <a:t>Literacy</a:t>
            </a:r>
            <a:r>
              <a:rPr lang="cs-CZ" dirty="0"/>
              <a:t>)</a:t>
            </a:r>
          </a:p>
          <a:p>
            <a:r>
              <a:rPr lang="cs-CZ" dirty="0"/>
              <a:t>b) nástavbové a expertní kurzy v oblasti ICT</a:t>
            </a:r>
          </a:p>
          <a:p>
            <a:r>
              <a:rPr lang="cs-CZ" dirty="0"/>
              <a:t>c) inovační přípravné kurzy k získání certifikátu ECDL</a:t>
            </a:r>
          </a:p>
          <a:p>
            <a:r>
              <a:rPr lang="cs-CZ" dirty="0"/>
              <a:t>d) elektronické zdroje a služby; automatizované procesy v knihovnách, </a:t>
            </a:r>
            <a:r>
              <a:rPr lang="cs-CZ" dirty="0">
                <a:solidFill>
                  <a:srgbClr val="FF0000"/>
                </a:solidFill>
              </a:rPr>
              <a:t>práce s volně dostupnými softwarovými nástroji</a:t>
            </a:r>
          </a:p>
          <a:p>
            <a:r>
              <a:rPr lang="cs-CZ" dirty="0"/>
              <a:t>e) rozvoj digitálních kompetencí v knihovnách, práce s novými médii (např. práce s chytrými telefony, tablety apod.)</a:t>
            </a:r>
          </a:p>
          <a:p>
            <a:r>
              <a:rPr lang="cs-CZ" dirty="0"/>
              <a:t>f) tvorba výukových multimediálních materiálů (např. e-</a:t>
            </a:r>
            <a:r>
              <a:rPr lang="cs-CZ" dirty="0" err="1"/>
              <a:t>learning</a:t>
            </a:r>
            <a:r>
              <a:rPr lang="cs-CZ" dirty="0"/>
              <a:t>, </a:t>
            </a:r>
            <a:r>
              <a:rPr lang="cs-CZ" dirty="0" err="1"/>
              <a:t>webináře</a:t>
            </a:r>
            <a:r>
              <a:rPr lang="cs-CZ" dirty="0"/>
              <a:t>)</a:t>
            </a:r>
          </a:p>
          <a:p>
            <a:r>
              <a:rPr lang="cs-CZ" dirty="0"/>
              <a:t>g) tvorba, příprava a realizace knihovnických rekvalifikačních kurzů pro získání odborné způsobilosti podle Národní soustavy kvalifikací </a:t>
            </a:r>
            <a:endParaRPr lang="cs-CZ" dirty="0" smtClean="0"/>
          </a:p>
          <a:p>
            <a:r>
              <a:rPr lang="cs-CZ" dirty="0" smtClean="0">
                <a:solidFill>
                  <a:srgbClr val="FF0000"/>
                </a:solidFill>
              </a:rPr>
              <a:t>h</a:t>
            </a:r>
            <a:r>
              <a:rPr lang="cs-CZ" dirty="0">
                <a:solidFill>
                  <a:srgbClr val="FF0000"/>
                </a:solidFill>
              </a:rPr>
              <a:t>) prohlubování odborných způsobilostí (kompetencí) podle NSK (např. orientace v nakladatelské politice, zpracování jmenného katalogizačního záznamu dle platných standardů)</a:t>
            </a:r>
          </a:p>
          <a:p>
            <a:r>
              <a:rPr lang="cs-CZ" dirty="0">
                <a:solidFill>
                  <a:srgbClr val="FF0000"/>
                </a:solidFill>
              </a:rPr>
              <a:t>i) kurzy pedagogického minima pro knihovníky, lektorské a prezentační dovednosti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051938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VISK 3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/>
            <a:r>
              <a:rPr lang="cs-CZ" dirty="0"/>
              <a:t>PODPORA PROJEKTŮ CELOSTÁTNÍHO VÝZNAMU, ZLEPŠENÍ VZÁJEMNÉ KOOPERACE KNIHOVEN v oblasti získávání, zpracování a sdílení informačních zdrojů, zejména: </a:t>
            </a:r>
            <a:endParaRPr lang="cs-CZ" sz="2400" dirty="0"/>
          </a:p>
          <a:p>
            <a:pPr lvl="1"/>
            <a:r>
              <a:rPr lang="cs-CZ" dirty="0"/>
              <a:t>vytváření celostátních a regionálních kooperačních systémů na bázi ICT,</a:t>
            </a:r>
            <a:endParaRPr lang="cs-CZ" sz="2000" dirty="0"/>
          </a:p>
          <a:p>
            <a:pPr lvl="1"/>
            <a:r>
              <a:rPr lang="cs-CZ" dirty="0"/>
              <a:t>podpora centrálních služeb pro systém knihoven ČR,</a:t>
            </a:r>
            <a:endParaRPr lang="cs-CZ" sz="2000" dirty="0"/>
          </a:p>
          <a:p>
            <a:pPr lvl="1"/>
            <a:r>
              <a:rPr lang="cs-CZ" dirty="0"/>
              <a:t>podpora zapojování do Centrálního portálu knihoven,</a:t>
            </a:r>
            <a:endParaRPr lang="cs-CZ" sz="2000" dirty="0"/>
          </a:p>
          <a:p>
            <a:pPr lvl="1"/>
            <a:r>
              <a:rPr lang="cs-CZ" u="sng" dirty="0"/>
              <a:t>podpora nadstandardního technologického vybavení knihoven</a:t>
            </a:r>
            <a:r>
              <a:rPr lang="cs-CZ" u="sng" dirty="0">
                <a:solidFill>
                  <a:schemeClr val="tx1"/>
                </a:solidFill>
              </a:rPr>
              <a:t>.</a:t>
            </a:r>
            <a:endParaRPr lang="cs-CZ" sz="2000" u="sng" dirty="0">
              <a:solidFill>
                <a:schemeClr val="tx1"/>
              </a:solidFill>
            </a:endParaRPr>
          </a:p>
          <a:p>
            <a:pPr lvl="0"/>
            <a:r>
              <a:rPr lang="cs-CZ" dirty="0"/>
              <a:t>ZAHÁJENÍ A POKRAČUJÍCÍ AUTOMATIZACE: </a:t>
            </a:r>
            <a:endParaRPr lang="cs-CZ" sz="2400" dirty="0"/>
          </a:p>
          <a:p>
            <a:pPr lvl="1"/>
            <a:r>
              <a:rPr lang="cs-CZ" dirty="0"/>
              <a:t>knihovnických činností v knihovnách menších měst a obcí zejména </a:t>
            </a:r>
            <a:r>
              <a:rPr lang="cs-CZ" u="sng" dirty="0"/>
              <a:t>prostřednictvím regionálního kooperačního systému; projektům, řešícím koordinovanou implementaci knihovního systému v rámci regionu bude udělena priorita;</a:t>
            </a:r>
            <a:endParaRPr lang="cs-CZ" sz="2000" u="sng" dirty="0"/>
          </a:p>
          <a:p>
            <a:pPr lvl="1"/>
            <a:r>
              <a:rPr lang="cs-CZ" dirty="0"/>
              <a:t>zpřístupnění on-line katalogu knihovny a dalších zdrojů na internetu zejména prostřednictvím regionálního kooperačního systému.</a:t>
            </a:r>
            <a:endParaRPr lang="cs-CZ" sz="2000" dirty="0"/>
          </a:p>
          <a:p>
            <a:pPr lvl="0"/>
            <a:r>
              <a:rPr lang="cs-CZ" dirty="0"/>
              <a:t>PODPORA ZAHÁJENÍ VÝPŮJČEK E-KNIH V ČESKÉM JAZYCE (nákup licencí) pro základní knihovny zřízené příslušným orgánem obce (tj. obecní a městské veřejné knihovny</a:t>
            </a:r>
            <a:r>
              <a:rPr lang="cs-CZ" dirty="0" smtClean="0"/>
              <a:t>).    </a:t>
            </a:r>
            <a:r>
              <a:rPr lang="cs-CZ" dirty="0" smtClean="0">
                <a:solidFill>
                  <a:srgbClr val="FF0000"/>
                </a:solidFill>
              </a:rPr>
              <a:t>Bude limitován počet balíčků</a:t>
            </a:r>
            <a:endParaRPr lang="cs-CZ" sz="2400" dirty="0">
              <a:solidFill>
                <a:srgbClr val="FF0000"/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4911609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VISK 3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107706"/>
          </a:xfrm>
        </p:spPr>
        <p:txBody>
          <a:bodyPr>
            <a:normAutofit fontScale="62500" lnSpcReduction="20000"/>
          </a:bodyPr>
          <a:lstStyle/>
          <a:p>
            <a:pPr lvl="0"/>
            <a:r>
              <a:rPr lang="cs-CZ" dirty="0"/>
              <a:t>PODPORA UPGRADE automatizovaného knihovního systému.</a:t>
            </a:r>
            <a:endParaRPr lang="cs-CZ" sz="2400" dirty="0"/>
          </a:p>
          <a:p>
            <a:pPr lvl="0"/>
            <a:r>
              <a:rPr lang="cs-CZ" cap="all" dirty="0"/>
              <a:t>podpora </a:t>
            </a:r>
            <a:r>
              <a:rPr lang="cs-CZ" u="sng" cap="all" dirty="0" smtClean="0"/>
              <a:t>VYBUDOVÁNÍ A Obnovy </a:t>
            </a:r>
            <a:r>
              <a:rPr lang="cs-CZ" u="sng" cap="all" dirty="0" err="1" smtClean="0"/>
              <a:t>techNického</a:t>
            </a:r>
            <a:r>
              <a:rPr lang="cs-CZ" u="sng" cap="all" dirty="0" smtClean="0"/>
              <a:t> </a:t>
            </a:r>
            <a:r>
              <a:rPr lang="cs-CZ" u="sng" cap="all" dirty="0"/>
              <a:t>vybavení knihoven</a:t>
            </a:r>
            <a:r>
              <a:rPr lang="cs-CZ" u="sng" dirty="0"/>
              <a:t> jako center celoživotního vzdělávání v oblasti informační gramotnosti pro veřejnost</a:t>
            </a:r>
            <a:endParaRPr lang="cs-CZ" sz="2400" u="sng" dirty="0"/>
          </a:p>
          <a:p>
            <a:r>
              <a:rPr lang="cs-CZ" dirty="0"/>
              <a:t>i odborníky.</a:t>
            </a:r>
            <a:endParaRPr lang="cs-CZ" sz="2400" dirty="0"/>
          </a:p>
          <a:p>
            <a:pPr lvl="0"/>
            <a:r>
              <a:rPr lang="cs-CZ" dirty="0"/>
              <a:t>PODPORA VŠEOBECNÉ DOSTUPNOSTI KNIHOVNICKÝCH SLUŽEB PRO OBČANY SE ZDRAVOTNÍM POSTIŽENÍM: </a:t>
            </a:r>
            <a:endParaRPr lang="cs-CZ" sz="2400" dirty="0"/>
          </a:p>
          <a:p>
            <a:pPr lvl="1"/>
            <a:r>
              <a:rPr lang="cs-CZ" dirty="0"/>
              <a:t>nákup technických zařízení (s výjimkou běžného hardwaru) a softwaru umožňujících zpřístupnění knihovních fondů, elektronických informačních zdrojů a služeb v knihovnách nevidomým, slabozrakým a sluchově postiženým, </a:t>
            </a:r>
            <a:endParaRPr lang="cs-CZ" sz="2000" dirty="0"/>
          </a:p>
          <a:p>
            <a:pPr lvl="1"/>
            <a:r>
              <a:rPr lang="cs-CZ" dirty="0"/>
              <a:t>úpravy webu pro potřeby nevidomých a slabozrakých.</a:t>
            </a:r>
            <a:endParaRPr lang="cs-CZ" sz="2000" dirty="0"/>
          </a:p>
          <a:p>
            <a:pPr lvl="0"/>
            <a:r>
              <a:rPr lang="cs-CZ" dirty="0"/>
              <a:t>PODPORA VYUŽITÍ NÁSTROJŮ PRO LTP: </a:t>
            </a:r>
            <a:endParaRPr lang="cs-CZ" sz="2400" dirty="0"/>
          </a:p>
          <a:p>
            <a:pPr lvl="1"/>
            <a:r>
              <a:rPr lang="cs-CZ" dirty="0"/>
              <a:t>nasazení SW nástrojů pro podporu dlouhodobé ochrany digitálních dat a vytváření, validaci a opravy archivačních balíčků, </a:t>
            </a:r>
            <a:endParaRPr lang="cs-CZ" sz="2000" dirty="0"/>
          </a:p>
          <a:p>
            <a:pPr lvl="1"/>
            <a:r>
              <a:rPr lang="cs-CZ" dirty="0"/>
              <a:t>vytvoření dokumentace pro </a:t>
            </a:r>
            <a:r>
              <a:rPr lang="cs-CZ" dirty="0" err="1"/>
              <a:t>selfaudity</a:t>
            </a:r>
            <a:r>
              <a:rPr lang="cs-CZ" dirty="0"/>
              <a:t> typu DSA, </a:t>
            </a:r>
            <a:endParaRPr lang="cs-CZ" sz="2000" dirty="0"/>
          </a:p>
          <a:p>
            <a:pPr lvl="1"/>
            <a:r>
              <a:rPr lang="cs-CZ" dirty="0"/>
              <a:t>nasazení politik bitové ochrany, </a:t>
            </a:r>
            <a:endParaRPr lang="cs-CZ" sz="2000" dirty="0"/>
          </a:p>
          <a:p>
            <a:pPr lvl="1"/>
            <a:r>
              <a:rPr lang="cs-CZ" dirty="0"/>
              <a:t>vylepšení zálohování (nasazení NAS atp.).</a:t>
            </a:r>
            <a:endParaRPr lang="cs-CZ" sz="2000" dirty="0"/>
          </a:p>
          <a:p>
            <a:pPr lvl="0"/>
            <a:r>
              <a:rPr lang="cs-CZ" dirty="0"/>
              <a:t>SPECIÁLNÍ </a:t>
            </a:r>
            <a:r>
              <a:rPr lang="cs-CZ" u="sng" dirty="0"/>
              <a:t>VYBAVENÍ INTERAKTIVNÍCH UČEBEN </a:t>
            </a:r>
            <a:r>
              <a:rPr lang="cs-CZ" dirty="0"/>
              <a:t>A DÍLEN V KNIHOVNÁCH</a:t>
            </a:r>
            <a:endParaRPr lang="cs-CZ" sz="24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5028418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 21   ??????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/>
            <a:r>
              <a:rPr lang="cs-CZ" dirty="0"/>
              <a:t>Podpora práce s národnostními menšinami a integrace cizinců</a:t>
            </a:r>
            <a:endParaRPr lang="cs-CZ" sz="1800" dirty="0"/>
          </a:p>
          <a:p>
            <a:pPr lvl="1"/>
            <a:r>
              <a:rPr lang="cs-CZ" dirty="0"/>
              <a:t>realizace výstav, besed, soutěží;</a:t>
            </a:r>
            <a:endParaRPr lang="cs-CZ" sz="1800" dirty="0"/>
          </a:p>
          <a:p>
            <a:pPr lvl="1"/>
            <a:r>
              <a:rPr lang="cs-CZ" dirty="0"/>
              <a:t>nákup knihovního fondu pro národnostní menšiny.</a:t>
            </a:r>
            <a:endParaRPr lang="cs-CZ" sz="1800" dirty="0"/>
          </a:p>
          <a:p>
            <a:pPr lvl="0"/>
            <a:r>
              <a:rPr lang="cs-CZ" dirty="0"/>
              <a:t>Podpora všeobecné dostupnosti knihovnických služeb pro občany se zdravotním postižením</a:t>
            </a:r>
            <a:endParaRPr lang="cs-CZ" sz="1800" dirty="0"/>
          </a:p>
          <a:p>
            <a:pPr lvl="1"/>
            <a:r>
              <a:rPr lang="cs-CZ" dirty="0"/>
              <a:t>Nákup knihovních fondů pro nevidomé a slabozraké - dotace je určena pouze na nákup zvukových knih a licencí k jejich užívání. Zvukové knihy jsou určené výhradně k půjčování zrakově postiženým a zdravotně postiženým, jimž rozsah postižení znemožňuje číst tištěné dokumenty.</a:t>
            </a:r>
            <a:endParaRPr lang="cs-CZ" sz="1800" dirty="0"/>
          </a:p>
          <a:p>
            <a:pPr lvl="1"/>
            <a:r>
              <a:rPr lang="cs-CZ" dirty="0"/>
              <a:t>Nákup technických zařízení (s výjimkou běžného hardware) umožňujících zpřístupnění knihovních fondů a elektronických informačních zdrojů v knihovnách nevidomým a slabozrakým a služeb sluchově postiženým.</a:t>
            </a:r>
            <a:endParaRPr lang="cs-CZ" sz="1800" dirty="0"/>
          </a:p>
          <a:p>
            <a:pPr lvl="0"/>
            <a:r>
              <a:rPr lang="cs-CZ" dirty="0"/>
              <a:t>Kulturní, výchovná a vzdělávací činnost</a:t>
            </a:r>
            <a:endParaRPr lang="cs-CZ" sz="1800" dirty="0"/>
          </a:p>
          <a:p>
            <a:pPr lvl="1"/>
            <a:r>
              <a:rPr lang="cs-CZ" dirty="0"/>
              <a:t>Projekty zaměřené na rozvoj čtenářství, celoživotního učení, přednášky, semináře, besedy, soutěže a výstavy, vydávání publikací, podpora komunitní činnosti knihoven a služeb pro skupiny ohrožené sociálním vyloučením, akce k významným literárním výročím.</a:t>
            </a:r>
            <a:endParaRPr lang="cs-CZ" sz="18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8050960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Návrh – Komunitní knihovna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251520" y="1600200"/>
            <a:ext cx="8568952" cy="4925144"/>
          </a:xfrm>
        </p:spPr>
        <p:txBody>
          <a:bodyPr>
            <a:normAutofit fontScale="70000" lnSpcReduction="20000"/>
          </a:bodyPr>
          <a:lstStyle/>
          <a:p>
            <a:pPr lvl="1" fontAlgn="base"/>
            <a:r>
              <a:rPr lang="cs-CZ" dirty="0"/>
              <a:t>Podpora práce s vyloučenými skupinami a skupinami ohroženými sociálním vyloučením:</a:t>
            </a:r>
          </a:p>
          <a:p>
            <a:pPr lvl="2" fontAlgn="base"/>
            <a:r>
              <a:rPr lang="cs-CZ" dirty="0"/>
              <a:t>akce, aktivity a programy zohledňující sociální hledisko a/nebo zaměřené na řešení sociálního problému; nákup knihovního fondu pro národnostní menšiny;</a:t>
            </a:r>
            <a:endParaRPr lang="cs-CZ" sz="3600" dirty="0"/>
          </a:p>
          <a:p>
            <a:pPr lvl="2" fontAlgn="base"/>
            <a:r>
              <a:rPr lang="cs-CZ" dirty="0"/>
              <a:t>vyloučení a vyloučením ohrožení: národnostní menšiny, cizinci, rodiče na rodičovské dovolené, senioři, matky samoživitelky, lidé ohrožení závislostí, lidé bez domova, lidé s psychickými problémy.</a:t>
            </a:r>
            <a:endParaRPr lang="cs-CZ" sz="3600" dirty="0"/>
          </a:p>
          <a:p>
            <a:pPr lvl="1" fontAlgn="base"/>
            <a:r>
              <a:rPr lang="cs-CZ" dirty="0"/>
              <a:t>Podpora všeobecné dostupnosti knihovnických služeb pro občany se zdravotním postižením.</a:t>
            </a:r>
          </a:p>
          <a:p>
            <a:pPr lvl="1" fontAlgn="base"/>
            <a:r>
              <a:rPr lang="cs-CZ" dirty="0"/>
              <a:t>Podpora komunitní činnosti knihoven:</a:t>
            </a:r>
          </a:p>
          <a:p>
            <a:pPr lvl="2" fontAlgn="base"/>
            <a:r>
              <a:rPr lang="cs-CZ" dirty="0"/>
              <a:t>akce, aktivity a programy posilující lokální komunitu/komunity (včetně tématu lokální historie, sousedských setkávání, svépomocného komunitního učení);</a:t>
            </a:r>
            <a:endParaRPr lang="cs-CZ" sz="3600" dirty="0"/>
          </a:p>
          <a:p>
            <a:pPr lvl="2" fontAlgn="base"/>
            <a:r>
              <a:rPr lang="cs-CZ" dirty="0"/>
              <a:t>mapování místních komunit (zjišťování, popisování a propojování lokálních aktérů v místě působení knihovny)</a:t>
            </a:r>
            <a:endParaRPr lang="cs-CZ" sz="3600" dirty="0"/>
          </a:p>
          <a:p>
            <a:pPr lvl="1" fontAlgn="base"/>
            <a:r>
              <a:rPr lang="cs-CZ" dirty="0"/>
              <a:t>Podpora čtenářství:</a:t>
            </a:r>
          </a:p>
          <a:p>
            <a:pPr lvl="2" fontAlgn="base"/>
            <a:r>
              <a:rPr lang="cs-CZ" dirty="0"/>
              <a:t>akce, aktivity, programy zaměřené na rozvoj čtenářství (besedy, soutěže a výstavy, vydávání publikací, knižní kluby, akce k významným literárním výročím…).</a:t>
            </a:r>
            <a:endParaRPr lang="cs-CZ" sz="3600" dirty="0"/>
          </a:p>
          <a:p>
            <a:pPr lvl="1" fontAlgn="base"/>
            <a:r>
              <a:rPr lang="cs-CZ" dirty="0"/>
              <a:t>Podpora celoživotního učení, rozvoje občanské gramotnosti a otevírání tématu udržitelnosti: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4097069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>
            <a:spLocks noGrp="1"/>
          </p:cNvSpPr>
          <p:nvPr>
            <p:ph type="ctrTitle"/>
          </p:nvPr>
        </p:nvSpPr>
        <p:spPr>
          <a:xfrm>
            <a:off x="609825" y="2389300"/>
            <a:ext cx="8138700" cy="121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Arial Narrow"/>
              <a:buNone/>
            </a:pPr>
            <a:r>
              <a:rPr lang="cs-CZ" sz="3200" dirty="0" smtClean="0"/>
              <a:t>Vyhlášení dotačních programů MK ČR</a:t>
            </a:r>
            <a:br>
              <a:rPr lang="cs-CZ" sz="3200" dirty="0" smtClean="0"/>
            </a:br>
            <a:r>
              <a:rPr lang="cs-CZ" sz="3200" dirty="0" smtClean="0"/>
              <a:t>30.9. 2019</a:t>
            </a:r>
            <a:endParaRPr sz="3200" dirty="0"/>
          </a:p>
        </p:txBody>
      </p:sp>
      <p:sp>
        <p:nvSpPr>
          <p:cNvPr id="85" name="Google Shape;85;p13"/>
          <p:cNvSpPr txBox="1">
            <a:spLocks noGrp="1"/>
          </p:cNvSpPr>
          <p:nvPr>
            <p:ph type="subTitle" idx="1"/>
          </p:nvPr>
        </p:nvSpPr>
        <p:spPr>
          <a:xfrm>
            <a:off x="1371600" y="4853366"/>
            <a:ext cx="640080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 dirty="0"/>
          </a:p>
        </p:txBody>
      </p:sp>
    </p:spTree>
    <p:extLst>
      <p:ext uri="{BB962C8B-B14F-4D97-AF65-F5344CB8AC3E}">
        <p14:creationId xmlns:p14="http://schemas.microsoft.com/office/powerpoint/2010/main" val="5863493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Zdroje pro inspiraci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12568"/>
          </a:xfrm>
        </p:spPr>
        <p:txBody>
          <a:bodyPr>
            <a:normAutofit fontScale="70000" lnSpcReduction="20000"/>
          </a:bodyPr>
          <a:lstStyle/>
          <a:p>
            <a:r>
              <a:rPr lang="cs-CZ" sz="2400" dirty="0"/>
              <a:t>Cíle udržitelného rozvoje (</a:t>
            </a:r>
            <a:r>
              <a:rPr lang="cs-CZ" sz="2400" dirty="0" err="1" smtClean="0"/>
              <a:t>SDGs</a:t>
            </a:r>
            <a:r>
              <a:rPr lang="cs-CZ" sz="2400" dirty="0" smtClean="0"/>
              <a:t>)</a:t>
            </a:r>
          </a:p>
          <a:p>
            <a:r>
              <a:rPr lang="cs-CZ" sz="2400" dirty="0" smtClean="0">
                <a:hlinkClick r:id="rId2"/>
              </a:rPr>
              <a:t>https</a:t>
            </a:r>
            <a:r>
              <a:rPr lang="cs-CZ" sz="2400" dirty="0">
                <a:hlinkClick r:id="rId2"/>
              </a:rPr>
              <a:t>://www.ifla.org/libraries-development</a:t>
            </a:r>
            <a:endParaRPr lang="cs-CZ" sz="2400" dirty="0"/>
          </a:p>
          <a:p>
            <a:pPr marL="0" indent="0">
              <a:buNone/>
            </a:pPr>
            <a:endParaRPr lang="cs-CZ" sz="2400" dirty="0" smtClean="0"/>
          </a:p>
          <a:p>
            <a:r>
              <a:rPr lang="cs-CZ" sz="2400" dirty="0" smtClean="0"/>
              <a:t>Národní </a:t>
            </a:r>
            <a:r>
              <a:rPr lang="cs-CZ" sz="2400" dirty="0" smtClean="0"/>
              <a:t>koncepce realizace politiky soudržnosti v ČR po roce 2020. Podklad pro dohodu o partnerství pro období </a:t>
            </a:r>
            <a:r>
              <a:rPr lang="cs-CZ" sz="2400" dirty="0" smtClean="0"/>
              <a:t>2021-2027</a:t>
            </a:r>
          </a:p>
          <a:p>
            <a:r>
              <a:rPr lang="cs-CZ" sz="2400" dirty="0">
                <a:hlinkClick r:id="rId3"/>
              </a:rPr>
              <a:t>https://www.dotaceeu.cz/cs/Evropske-fondy-v-CR/KOHEZNI-POLITIKA-PO-ROCE-2020/Koncepce-CR-pro-politiku-soudrznosti-2021</a:t>
            </a:r>
            <a:endParaRPr lang="cs-CZ" sz="2400" dirty="0"/>
          </a:p>
          <a:p>
            <a:endParaRPr lang="cs-CZ" sz="2400" dirty="0" smtClean="0"/>
          </a:p>
          <a:p>
            <a:r>
              <a:rPr lang="cs-CZ" sz="2400" dirty="0" smtClean="0"/>
              <a:t>Databáze strategií</a:t>
            </a:r>
          </a:p>
          <a:p>
            <a:r>
              <a:rPr lang="cs-CZ" sz="2400" dirty="0">
                <a:hlinkClick r:id="rId4"/>
              </a:rPr>
              <a:t>https://www.databaze-strategie.cz/</a:t>
            </a:r>
            <a:endParaRPr lang="cs-CZ" sz="2400" dirty="0"/>
          </a:p>
          <a:p>
            <a:endParaRPr lang="cs-CZ" sz="2400" dirty="0" smtClean="0"/>
          </a:p>
          <a:p>
            <a:r>
              <a:rPr lang="cs-CZ" sz="2400" dirty="0" smtClean="0"/>
              <a:t>Metodika přípravy strategií</a:t>
            </a:r>
          </a:p>
          <a:p>
            <a:r>
              <a:rPr lang="cs-CZ" sz="2400" dirty="0">
                <a:hlinkClick r:id="rId5"/>
              </a:rPr>
              <a:t>https://www.mmr.cz/cs/Microsites/PORTAL-STRATEGICKE-PRACE-V-CESKE-REPUBLICE/Nastroje-a-metodicka-podpora/Vystupy-projektu</a:t>
            </a:r>
            <a:endParaRPr lang="cs-CZ" sz="2400" dirty="0"/>
          </a:p>
          <a:p>
            <a:endParaRPr lang="cs-CZ" sz="2400" dirty="0" smtClean="0"/>
          </a:p>
          <a:p>
            <a:r>
              <a:rPr lang="cs-CZ" sz="2400" dirty="0" smtClean="0"/>
              <a:t>IFLA </a:t>
            </a:r>
            <a:r>
              <a:rPr lang="cs-CZ" sz="2400" dirty="0" smtClean="0"/>
              <a:t>Trend </a:t>
            </a:r>
            <a:r>
              <a:rPr lang="cs-CZ" sz="2400" dirty="0" smtClean="0"/>
              <a:t>Report</a:t>
            </a:r>
          </a:p>
          <a:p>
            <a:r>
              <a:rPr lang="cs-CZ" sz="2400" dirty="0">
                <a:hlinkClick r:id="rId6"/>
              </a:rPr>
              <a:t>https://trends.ifla.org/</a:t>
            </a:r>
            <a:endParaRPr lang="cs-CZ" sz="2400" dirty="0"/>
          </a:p>
          <a:p>
            <a:endParaRPr lang="cs-CZ" sz="2400" dirty="0" smtClean="0"/>
          </a:p>
          <a:p>
            <a:r>
              <a:rPr lang="cs-CZ" sz="2400" dirty="0" smtClean="0"/>
              <a:t>IFLA </a:t>
            </a:r>
            <a:r>
              <a:rPr lang="cs-CZ" sz="2400" dirty="0" err="1" smtClean="0"/>
              <a:t>Global</a:t>
            </a:r>
            <a:r>
              <a:rPr lang="cs-CZ" sz="2400" dirty="0" smtClean="0"/>
              <a:t> </a:t>
            </a:r>
            <a:r>
              <a:rPr lang="cs-CZ" sz="2400" dirty="0" smtClean="0"/>
              <a:t>Vision</a:t>
            </a:r>
          </a:p>
          <a:p>
            <a:r>
              <a:rPr lang="cs-CZ" sz="2400" dirty="0">
                <a:hlinkClick r:id="rId7"/>
              </a:rPr>
              <a:t>https://www.ifla.org/globalvision</a:t>
            </a:r>
            <a:endParaRPr lang="cs-CZ" sz="2400" dirty="0"/>
          </a:p>
          <a:p>
            <a:endParaRPr lang="cs-CZ" sz="24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92226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Jaké cíle a priority pro RF?</a:t>
            </a:r>
            <a:endParaRPr lang="cs-CZ" dirty="0"/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60659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cs-CZ" dirty="0" smtClean="0"/>
              <a:t>Současné priority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55000" lnSpcReduction="20000"/>
          </a:bodyPr>
          <a:lstStyle/>
          <a:p>
            <a:r>
              <a:rPr lang="cs-CZ" dirty="0"/>
              <a:t>2.7.1  Posílit financování a stabilitu regionálních funkcí knihoven </a:t>
            </a:r>
          </a:p>
          <a:p>
            <a:r>
              <a:rPr lang="cs-CZ" dirty="0" smtClean="0"/>
              <a:t>2.7.2 </a:t>
            </a:r>
            <a:r>
              <a:rPr lang="cs-CZ" dirty="0"/>
              <a:t>Zefektivnit komunikaci knihoven se všemi stupni veřejné správy a vytvořit spolupracující systém</a:t>
            </a:r>
          </a:p>
          <a:p>
            <a:r>
              <a:rPr lang="cs-CZ" dirty="0" smtClean="0"/>
              <a:t>2.7.3 </a:t>
            </a:r>
            <a:r>
              <a:rPr lang="cs-CZ" dirty="0"/>
              <a:t>Provázat poskytování regionálních funkcí knihoven s metodickým pokynem ministerstva kultury k vymezení standardu VKIS</a:t>
            </a:r>
          </a:p>
          <a:p>
            <a:r>
              <a:rPr lang="cs-CZ" dirty="0" smtClean="0"/>
              <a:t>2.7.4  </a:t>
            </a:r>
            <a:r>
              <a:rPr lang="cs-CZ" dirty="0"/>
              <a:t>Stabilizovat finanční a personální zajištění výkonu regionálních funkcí a motivovat obce v péči o knihovnu</a:t>
            </a:r>
          </a:p>
          <a:p>
            <a:r>
              <a:rPr lang="cs-CZ" dirty="0" smtClean="0"/>
              <a:t>2.7.5  </a:t>
            </a:r>
            <a:r>
              <a:rPr lang="cs-CZ" dirty="0"/>
              <a:t>Zajišťovat a rozšířit nabídku celoživotního vzdělávání pracovníků knihoven, motivovat k jejich stálému profesnímu růstu</a:t>
            </a:r>
          </a:p>
          <a:p>
            <a:pPr lvl="1"/>
            <a:r>
              <a:rPr lang="cs-CZ" i="1" dirty="0" smtClean="0"/>
              <a:t>2.7.5.1 </a:t>
            </a:r>
            <a:r>
              <a:rPr lang="cs-CZ" i="1" dirty="0"/>
              <a:t>Zajišťovat vzdělávání metodiků krajských a pověřených knihoven mj. v oblasti metod a cílů komunitně fungujících knihoven	</a:t>
            </a:r>
            <a:endParaRPr lang="cs-CZ" dirty="0"/>
          </a:p>
          <a:p>
            <a:r>
              <a:rPr lang="cs-CZ" dirty="0" smtClean="0"/>
              <a:t>2.7.6  </a:t>
            </a:r>
            <a:r>
              <a:rPr lang="cs-CZ" dirty="0"/>
              <a:t>Preferovat pomoc knihovnám v malých obcích</a:t>
            </a:r>
          </a:p>
          <a:p>
            <a:r>
              <a:rPr lang="cs-CZ" dirty="0" smtClean="0"/>
              <a:t>2.7.7  </a:t>
            </a:r>
            <a:r>
              <a:rPr lang="cs-CZ" dirty="0"/>
              <a:t>Podporovat spolupráci knihoven, paměťových a dalších odborných institucí v </a:t>
            </a:r>
            <a:r>
              <a:rPr lang="cs-CZ" dirty="0" smtClean="0"/>
              <a:t>regionech</a:t>
            </a:r>
          </a:p>
          <a:p>
            <a:r>
              <a:rPr lang="cs-CZ" dirty="0" smtClean="0"/>
              <a:t>2.7.8</a:t>
            </a:r>
            <a:r>
              <a:rPr lang="cs-CZ" dirty="0"/>
              <a:t>	Rozšířit a zefektivnit vytváření a cirkulaci výměnných souborů knih a dalších dokumentů v rámci regionu</a:t>
            </a:r>
          </a:p>
          <a:p>
            <a:r>
              <a:rPr lang="cs-CZ" dirty="0" smtClean="0"/>
              <a:t>2.7.9  </a:t>
            </a:r>
            <a:r>
              <a:rPr lang="cs-CZ" dirty="0"/>
              <a:t>Podporovat využívání a provoz regionálních automatizovaných systémů</a:t>
            </a:r>
          </a:p>
          <a:p>
            <a:r>
              <a:rPr lang="cs-CZ" dirty="0" smtClean="0"/>
              <a:t>2.7.10 </a:t>
            </a:r>
            <a:r>
              <a:rPr lang="cs-CZ" dirty="0"/>
              <a:t>Asistovat malým neprofesionálním knihovnám při aktualizaci webových stránek a zpřístupňování údajů o nabízených informačních zdrojích		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86018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IFLA </a:t>
            </a:r>
            <a:r>
              <a:rPr lang="cs-CZ" dirty="0" err="1" smtClean="0"/>
              <a:t>Global</a:t>
            </a:r>
            <a:r>
              <a:rPr lang="cs-CZ" dirty="0" smtClean="0"/>
              <a:t> Vision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/>
              <a:t>Musíme přizpůsobovat své tradiční role digitální době</a:t>
            </a:r>
          </a:p>
          <a:p>
            <a:endParaRPr lang="cs-CZ" sz="2800" dirty="0" smtClean="0"/>
          </a:p>
          <a:p>
            <a:r>
              <a:rPr lang="cs-CZ" sz="2800" dirty="0" smtClean="0"/>
              <a:t>Musíme </a:t>
            </a:r>
            <a:r>
              <a:rPr lang="cs-CZ" sz="2800" dirty="0"/>
              <a:t>prosazovat zájmy knihoven na všech úrovních</a:t>
            </a:r>
          </a:p>
          <a:p>
            <a:endParaRPr lang="cs-CZ" sz="2800" dirty="0" smtClean="0"/>
          </a:p>
          <a:p>
            <a:r>
              <a:rPr lang="cs-CZ" sz="2800" dirty="0" smtClean="0"/>
              <a:t>Musíme </a:t>
            </a:r>
            <a:r>
              <a:rPr lang="cs-CZ" sz="2800" dirty="0"/>
              <a:t>zajistit, aby si zřizovatelé a další zainteresované strany byli vědomi významu knihoven</a:t>
            </a:r>
          </a:p>
          <a:p>
            <a:endParaRPr lang="cs-CZ" sz="2800" dirty="0" smtClean="0"/>
          </a:p>
          <a:p>
            <a:r>
              <a:rPr lang="cs-CZ" sz="2800" dirty="0" smtClean="0"/>
              <a:t>Musíme </a:t>
            </a:r>
            <a:r>
              <a:rPr lang="cs-CZ" sz="2800" dirty="0"/>
              <a:t>rozvíjet ducha spolupráce a partnerství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373641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994122"/>
          </a:xfrm>
        </p:spPr>
        <p:txBody>
          <a:bodyPr>
            <a:noAutofit/>
          </a:bodyPr>
          <a:lstStyle/>
          <a:p>
            <a:r>
              <a:rPr lang="cs-CZ" sz="3200" dirty="0" smtClean="0">
                <a:solidFill>
                  <a:srgbClr val="FF0000"/>
                </a:solidFill>
              </a:rPr>
              <a:t>Nový cíl: </a:t>
            </a:r>
            <a:r>
              <a:rPr lang="cs-CZ" sz="3200" dirty="0" smtClean="0"/>
              <a:t>Podpora transformace veřejných knihoven na vzdělávací, kulturní, informační a komunitní centra obcí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824536"/>
          </a:xfrm>
        </p:spPr>
        <p:txBody>
          <a:bodyPr>
            <a:noAutofit/>
          </a:bodyPr>
          <a:lstStyle/>
          <a:p>
            <a:endParaRPr lang="cs-CZ" sz="2400" dirty="0" smtClean="0"/>
          </a:p>
          <a:p>
            <a:r>
              <a:rPr lang="cs-CZ" sz="2400" dirty="0" smtClean="0"/>
              <a:t>Jaké by měly být knihovny v roce 2030?</a:t>
            </a:r>
          </a:p>
          <a:p>
            <a:pPr lvl="1"/>
            <a:r>
              <a:rPr lang="cs-CZ" sz="2000" dirty="0" smtClean="0"/>
              <a:t>Tradiční služby</a:t>
            </a:r>
          </a:p>
          <a:p>
            <a:pPr lvl="1"/>
            <a:r>
              <a:rPr lang="cs-CZ" sz="2000" dirty="0" smtClean="0"/>
              <a:t>Služby v digitální prostředí</a:t>
            </a:r>
          </a:p>
          <a:p>
            <a:pPr lvl="1"/>
            <a:r>
              <a:rPr lang="cs-CZ" sz="2000" dirty="0" smtClean="0"/>
              <a:t>Knihovna jako </a:t>
            </a:r>
            <a:r>
              <a:rPr lang="cs-CZ" sz="2000" dirty="0"/>
              <a:t>vzdělávací, kulturní, informační a komunitní centra obcí</a:t>
            </a:r>
            <a:endParaRPr lang="cs-CZ" sz="2000" dirty="0" smtClean="0"/>
          </a:p>
          <a:p>
            <a:r>
              <a:rPr lang="cs-CZ" sz="2400" dirty="0" smtClean="0"/>
              <a:t>Co je potřeba, aby se to stalo?</a:t>
            </a:r>
          </a:p>
          <a:p>
            <a:r>
              <a:rPr lang="cs-CZ" sz="2400" dirty="0"/>
              <a:t>Co musíme udělat v systému RF?</a:t>
            </a:r>
          </a:p>
          <a:p>
            <a:r>
              <a:rPr lang="cs-CZ" sz="2400" dirty="0" smtClean="0"/>
              <a:t>Co musí udělat jednotlivé knihovny?</a:t>
            </a:r>
          </a:p>
          <a:p>
            <a:r>
              <a:rPr lang="cs-CZ" sz="2400" dirty="0" smtClean="0"/>
              <a:t>Co musí udělat pracovníci knihoven?</a:t>
            </a:r>
          </a:p>
          <a:p>
            <a:r>
              <a:rPr lang="cs-CZ" sz="2400" dirty="0" smtClean="0"/>
              <a:t>Co musí udělat provozovatelé knihoven?</a:t>
            </a:r>
          </a:p>
          <a:p>
            <a:r>
              <a:rPr lang="cs-CZ" sz="2400" dirty="0" smtClean="0"/>
              <a:t>Co musí udělat MK, NK, KK, RK?</a:t>
            </a:r>
          </a:p>
        </p:txBody>
      </p:sp>
    </p:spTree>
    <p:extLst>
      <p:ext uri="{BB962C8B-B14F-4D97-AF65-F5344CB8AC3E}">
        <p14:creationId xmlns:p14="http://schemas.microsoft.com/office/powerpoint/2010/main" val="3397923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Možné dílčí cíle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544616"/>
          </a:xfrm>
        </p:spPr>
        <p:txBody>
          <a:bodyPr>
            <a:normAutofit fontScale="77500" lnSpcReduction="20000"/>
          </a:bodyPr>
          <a:lstStyle/>
          <a:p>
            <a:r>
              <a:rPr lang="cs-CZ" sz="2600" dirty="0"/>
              <a:t>Objem financování RF je ve všech krajích na stejné úrovní a je pravidelně navyšován nejméně o procento inflace.</a:t>
            </a:r>
          </a:p>
          <a:p>
            <a:endParaRPr lang="cs-CZ" sz="2600" dirty="0" smtClean="0"/>
          </a:p>
          <a:p>
            <a:r>
              <a:rPr lang="cs-CZ" sz="2600" dirty="0" smtClean="0"/>
              <a:t>Všichni </a:t>
            </a:r>
            <a:r>
              <a:rPr lang="cs-CZ" sz="2600" dirty="0"/>
              <a:t>pracovníci krajského úřadu, kteří se podílí na rozhodování o financování </a:t>
            </a:r>
            <a:r>
              <a:rPr lang="cs-CZ" sz="2600" dirty="0" smtClean="0"/>
              <a:t>RF, </a:t>
            </a:r>
            <a:r>
              <a:rPr lang="cs-CZ" sz="2600" dirty="0"/>
              <a:t>vědí, co RF jsou a jako jsou důležité.</a:t>
            </a:r>
          </a:p>
          <a:p>
            <a:endParaRPr lang="cs-CZ" sz="2600" dirty="0" smtClean="0"/>
          </a:p>
          <a:p>
            <a:r>
              <a:rPr lang="cs-CZ" sz="2600" dirty="0" smtClean="0"/>
              <a:t>Všichni </a:t>
            </a:r>
            <a:r>
              <a:rPr lang="cs-CZ" sz="2600" dirty="0"/>
              <a:t>krajští zastupitelé, kteří se podílí na rozhodování o financování </a:t>
            </a:r>
            <a:r>
              <a:rPr lang="cs-CZ" sz="2600" dirty="0" smtClean="0"/>
              <a:t>RF,  vědí</a:t>
            </a:r>
            <a:r>
              <a:rPr lang="cs-CZ" sz="2600" dirty="0"/>
              <a:t>, co RF jsou a jako jsou důležité.</a:t>
            </a:r>
          </a:p>
          <a:p>
            <a:endParaRPr lang="cs-CZ" sz="2600" dirty="0" smtClean="0"/>
          </a:p>
          <a:p>
            <a:r>
              <a:rPr lang="cs-CZ" sz="2600" dirty="0" smtClean="0"/>
              <a:t>Všichni </a:t>
            </a:r>
            <a:r>
              <a:rPr lang="cs-CZ" sz="2600" dirty="0"/>
              <a:t>starostové a další významní zastupitelé obcí </a:t>
            </a:r>
            <a:r>
              <a:rPr lang="cs-CZ" sz="2600" dirty="0" smtClean="0"/>
              <a:t>vědí</a:t>
            </a:r>
            <a:r>
              <a:rPr lang="cs-CZ" sz="2600" dirty="0"/>
              <a:t>, co RF jsou a jako jsou důležité a angažují se o rozvoj své knihovny.</a:t>
            </a:r>
          </a:p>
          <a:p>
            <a:endParaRPr lang="cs-CZ" sz="2600" dirty="0" smtClean="0"/>
          </a:p>
          <a:p>
            <a:r>
              <a:rPr lang="cs-CZ" sz="2600" dirty="0" smtClean="0"/>
              <a:t>Podporu </a:t>
            </a:r>
            <a:r>
              <a:rPr lang="cs-CZ" sz="2600" dirty="0"/>
              <a:t>v rámci regionálních funkcí získají pouze ty knihovny, které dodržují minimální úroveň standardu, o knihovnu pečují a pravidelně ji financují.</a:t>
            </a:r>
          </a:p>
          <a:p>
            <a:endParaRPr lang="cs-CZ" sz="2600" dirty="0" smtClean="0"/>
          </a:p>
          <a:p>
            <a:r>
              <a:rPr lang="cs-CZ" sz="2600" dirty="0" smtClean="0"/>
              <a:t>Všichni </a:t>
            </a:r>
            <a:r>
              <a:rPr lang="cs-CZ" sz="2600" dirty="0"/>
              <a:t>pracovníci knihoven v obsluhovaných obcích mají odpovídající vzdělávání a kompetence, které jim umožňují kvalitní poskytování služeb a péči o rozvoj knihovny.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51828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20080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Možné dílčí cíle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688632"/>
          </a:xfrm>
        </p:spPr>
        <p:txBody>
          <a:bodyPr>
            <a:normAutofit fontScale="55000" lnSpcReduction="20000"/>
          </a:bodyPr>
          <a:lstStyle/>
          <a:p>
            <a:r>
              <a:rPr lang="cs-CZ" dirty="0"/>
              <a:t>Všichni metodici krajských a pověřených knihoven mají odpovídající vzdělávání a kompetence, které jim umožňují kvalitní poskytování služeb a péči o rozvoj knihovny.</a:t>
            </a:r>
          </a:p>
          <a:p>
            <a:endParaRPr lang="cs-CZ" dirty="0" smtClean="0"/>
          </a:p>
          <a:p>
            <a:r>
              <a:rPr lang="cs-CZ" dirty="0" smtClean="0"/>
              <a:t>Krajská </a:t>
            </a:r>
            <a:r>
              <a:rPr lang="cs-CZ" dirty="0"/>
              <a:t>a pověřené knihovny nabízí kvalitní profesní vzdělávání pro pracovníky knihoven v kraji.</a:t>
            </a:r>
          </a:p>
          <a:p>
            <a:endParaRPr lang="cs-CZ" dirty="0" smtClean="0"/>
          </a:p>
          <a:p>
            <a:r>
              <a:rPr lang="cs-CZ" dirty="0" smtClean="0"/>
              <a:t>Knihovny </a:t>
            </a:r>
            <a:r>
              <a:rPr lang="cs-CZ" dirty="0"/>
              <a:t>spolupracují  se vzdělávacími, paměťovými a dalšími  odbornými institucemi v regionech.</a:t>
            </a:r>
          </a:p>
          <a:p>
            <a:endParaRPr lang="cs-CZ" dirty="0" smtClean="0"/>
          </a:p>
          <a:p>
            <a:r>
              <a:rPr lang="cs-CZ" dirty="0" smtClean="0"/>
              <a:t>Díky nasazení </a:t>
            </a:r>
            <a:r>
              <a:rPr lang="cs-CZ" dirty="0"/>
              <a:t>ICT a lepší spolupráci zefektivní vytváření a cirkulace výměnných souborů knih a dalších dokumentů v rámci regionu.</a:t>
            </a:r>
          </a:p>
          <a:p>
            <a:endParaRPr lang="cs-CZ" dirty="0" smtClean="0"/>
          </a:p>
          <a:p>
            <a:r>
              <a:rPr lang="cs-CZ" dirty="0" smtClean="0"/>
              <a:t>Všechny </a:t>
            </a:r>
            <a:r>
              <a:rPr lang="cs-CZ" dirty="0"/>
              <a:t>knihovny jsou automatizovány a propojeny do jednotné </a:t>
            </a:r>
            <a:r>
              <a:rPr lang="cs-CZ" dirty="0" smtClean="0"/>
              <a:t>krajské/regionální/celostátní sítě.</a:t>
            </a:r>
            <a:endParaRPr lang="cs-CZ" dirty="0"/>
          </a:p>
          <a:p>
            <a:endParaRPr lang="cs-CZ" dirty="0" smtClean="0"/>
          </a:p>
          <a:p>
            <a:r>
              <a:rPr lang="cs-CZ" dirty="0" smtClean="0"/>
              <a:t>Všechny </a:t>
            </a:r>
            <a:r>
              <a:rPr lang="cs-CZ" dirty="0"/>
              <a:t>knihovny mají svou webovou stránku odpovídající pravidlům dostupného </a:t>
            </a:r>
            <a:r>
              <a:rPr lang="cs-CZ" dirty="0" smtClean="0"/>
              <a:t>webu sítě.</a:t>
            </a:r>
            <a:endParaRPr lang="cs-CZ" dirty="0"/>
          </a:p>
          <a:p>
            <a:endParaRPr lang="cs-CZ" dirty="0" smtClean="0"/>
          </a:p>
          <a:p>
            <a:r>
              <a:rPr lang="cs-CZ" dirty="0" smtClean="0"/>
              <a:t>Krajské </a:t>
            </a:r>
            <a:r>
              <a:rPr lang="cs-CZ" dirty="0"/>
              <a:t>a regionální knihovny podporují transformaci knihoven na vzdělávací, kulturní a komunitní centra ve svém regionu.</a:t>
            </a:r>
          </a:p>
          <a:p>
            <a:endParaRPr lang="cs-CZ" dirty="0" smtClean="0"/>
          </a:p>
          <a:p>
            <a:r>
              <a:rPr lang="cs-CZ" dirty="0" smtClean="0"/>
              <a:t>Knihovny </a:t>
            </a:r>
            <a:r>
              <a:rPr lang="cs-CZ" dirty="0"/>
              <a:t>nabízí široké spektrum </a:t>
            </a:r>
            <a:r>
              <a:rPr lang="cs-CZ" dirty="0" smtClean="0"/>
              <a:t>služeb </a:t>
            </a:r>
            <a:r>
              <a:rPr lang="cs-CZ" dirty="0"/>
              <a:t>v digitálním prostředí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7982291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10316</TotalTime>
  <Words>1435</Words>
  <Application>Microsoft Office PowerPoint</Application>
  <PresentationFormat>Předvádění na obrazovce (4:3)</PresentationFormat>
  <Paragraphs>232</Paragraphs>
  <Slides>26</Slides>
  <Notes>11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26</vt:i4>
      </vt:variant>
    </vt:vector>
  </HeadingPairs>
  <TitlesOfParts>
    <vt:vector size="31" baseType="lpstr">
      <vt:lpstr>Arial</vt:lpstr>
      <vt:lpstr>Arial Narrow</vt:lpstr>
      <vt:lpstr>Calibri</vt:lpstr>
      <vt:lpstr>Roboto</vt:lpstr>
      <vt:lpstr>Motiv systému Office</vt:lpstr>
      <vt:lpstr>Aktualizace Koncepci rozvoje knihoven</vt:lpstr>
      <vt:lpstr>Postup prací na novele Koncepce</vt:lpstr>
      <vt:lpstr>Zdroje pro inspiraci</vt:lpstr>
      <vt:lpstr>Jaké cíle a priority pro RF?</vt:lpstr>
      <vt:lpstr>Současné priority </vt:lpstr>
      <vt:lpstr>IFLA Global Vision</vt:lpstr>
      <vt:lpstr>Nový cíl: Podpora transformace veřejných knihoven na vzdělávací, kulturní, informační a komunitní centra obcí</vt:lpstr>
      <vt:lpstr>Možné dílčí cíle</vt:lpstr>
      <vt:lpstr>Možné dílčí cíle</vt:lpstr>
      <vt:lpstr>Aktualizace Koncepci rozvoje knihoven</vt:lpstr>
      <vt:lpstr>Zpřístupnění děl nedostupných na trhu</vt:lpstr>
      <vt:lpstr>Od poloviny 90. let se v českých knihovnách digitalizuje</vt:lpstr>
      <vt:lpstr>Jak probíhaly přípravy</vt:lpstr>
      <vt:lpstr>Tři etapy zpřístupnění digitálních knih a časopisů</vt:lpstr>
      <vt:lpstr>Podmínky zpřístupnění</vt:lpstr>
      <vt:lpstr>Smlouva mezi NK ČR a knihovnou</vt:lpstr>
      <vt:lpstr>Podmínky a povinnosti registrovaného čtenáře</vt:lpstr>
      <vt:lpstr>Postup implementace</vt:lpstr>
      <vt:lpstr>Vyhlášení dotačních programů MK ČR 30.9. 2019</vt:lpstr>
      <vt:lpstr>VISK 1</vt:lpstr>
      <vt:lpstr>VISK 2</vt:lpstr>
      <vt:lpstr>VISK 3</vt:lpstr>
      <vt:lpstr>VISK 3</vt:lpstr>
      <vt:lpstr>K 21   ??????</vt:lpstr>
      <vt:lpstr>Návrh – Komunitní knihovna</vt:lpstr>
      <vt:lpstr>Vyhlášení dotačních programů MK ČR 30.9. 2019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Richter Vít</dc:creator>
  <cp:lastModifiedBy>Richter Vít</cp:lastModifiedBy>
  <cp:revision>260</cp:revision>
  <cp:lastPrinted>2017-08-28T13:36:40Z</cp:lastPrinted>
  <dcterms:created xsi:type="dcterms:W3CDTF">2013-04-04T20:22:35Z</dcterms:created>
  <dcterms:modified xsi:type="dcterms:W3CDTF">2019-09-26T07:22:26Z</dcterms:modified>
</cp:coreProperties>
</file>