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7" r:id="rId2"/>
    <p:sldId id="287" r:id="rId3"/>
    <p:sldId id="258" r:id="rId4"/>
    <p:sldId id="283" r:id="rId5"/>
    <p:sldId id="288" r:id="rId6"/>
    <p:sldId id="285" r:id="rId7"/>
    <p:sldId id="313" r:id="rId8"/>
    <p:sldId id="314" r:id="rId9"/>
    <p:sldId id="259" r:id="rId10"/>
    <p:sldId id="312" r:id="rId11"/>
    <p:sldId id="321" r:id="rId12"/>
    <p:sldId id="327" r:id="rId13"/>
    <p:sldId id="309" r:id="rId14"/>
    <p:sldId id="326" r:id="rId15"/>
    <p:sldId id="319" r:id="rId16"/>
    <p:sldId id="289" r:id="rId17"/>
    <p:sldId id="294" r:id="rId18"/>
    <p:sldId id="295" r:id="rId19"/>
    <p:sldId id="320" r:id="rId20"/>
    <p:sldId id="322" r:id="rId21"/>
    <p:sldId id="324" r:id="rId22"/>
    <p:sldId id="323" r:id="rId23"/>
    <p:sldId id="296" r:id="rId24"/>
    <p:sldId id="299" r:id="rId25"/>
    <p:sldId id="315" r:id="rId26"/>
    <p:sldId id="316" r:id="rId27"/>
    <p:sldId id="317" r:id="rId28"/>
    <p:sldId id="318" r:id="rId29"/>
    <p:sldId id="300" r:id="rId30"/>
    <p:sldId id="293" r:id="rId31"/>
    <p:sldId id="301" r:id="rId32"/>
    <p:sldId id="302" r:id="rId33"/>
    <p:sldId id="297" r:id="rId34"/>
    <p:sldId id="303" r:id="rId35"/>
    <p:sldId id="304" r:id="rId36"/>
    <p:sldId id="305" r:id="rId37"/>
    <p:sldId id="306" r:id="rId38"/>
    <p:sldId id="298" r:id="rId39"/>
    <p:sldId id="310" r:id="rId40"/>
    <p:sldId id="311" r:id="rId41"/>
    <p:sldId id="308" r:id="rId4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9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100-121D-42CD-B184-8F71502FD63C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EF9F6-CA15-45FE-8FA3-2D61556A8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139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96735-700E-4C6B-B955-2D7FAE56090B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9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5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745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375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29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949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96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96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235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66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81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54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6E378-D1F4-424A-B3F5-4FC1BF06B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286D3-4643-4186-B33E-E71621562C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99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ibrary.yale.edu/cataloging/music/typesrda.htm#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ipk.nkp.cz/docs/kp/katalogizacni-pravidla-rda-metodiky-istrukce-atd./typ-media-pole-337-pdf.-76-kb" TargetMode="External"/><Relationship Id="rId2" Type="http://schemas.openxmlformats.org/officeDocument/2006/relationships/hyperlink" Target="https://ipk.nkp.cz/docs/kp/katalogizacni-pravidla-rda-metodiky-istrukce-atd./typ-obsahu-pole-336-pdf.-83-k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ipk.nkp.cz/docs/kp/katalogizacni-pravidla-rda-metodiky-istrukce-atd./typ-nosice-pole-338-pdf.-132-kb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cid:image003.png@01D05C09.226834A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datoolkit.org/musicbestpractices" TargetMode="External"/><Relationship Id="rId2" Type="http://schemas.openxmlformats.org/officeDocument/2006/relationships/hyperlink" Target="https://ipk.nkp.cz/odborne-cinnosti/katalogizacni-politik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://bcc.musiclibraryassoc.org/bcc.html" TargetMode="External"/><Relationship Id="rId4" Type="http://schemas.openxmlformats.org/officeDocument/2006/relationships/hyperlink" Target="http://bcc.musiclibraryassoc.org/BCC-Historical/BCC2015/RDA_Best_Practices_for_Music_Cataloging_v1.1-150217.pdf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Hana.Borkova@nkp.cz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71369" y="494852"/>
            <a:ext cx="9473103" cy="228607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sz="5400" dirty="0">
                <a:solidFill>
                  <a:srgbClr val="002060"/>
                </a:solidFill>
                <a:latin typeface="Bookman Old Style" pitchFamily="18" charset="0"/>
              </a:rPr>
              <a:t>Bibliografický popis podle pravidel RDA</a:t>
            </a:r>
            <a:br>
              <a:rPr lang="cs-CZ" sz="5400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cs-CZ" sz="5400" dirty="0">
                <a:solidFill>
                  <a:srgbClr val="002060"/>
                </a:solidFill>
                <a:latin typeface="Bookman Old Style" pitchFamily="18" charset="0"/>
              </a:rPr>
              <a:t>hudebniny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47528" y="4581128"/>
            <a:ext cx="8496944" cy="100811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5">
                    <a:lumMod val="75000"/>
                  </a:schemeClr>
                </a:solidFill>
              </a:rPr>
              <a:t>Hana Borková</a:t>
            </a:r>
          </a:p>
          <a:p>
            <a:r>
              <a:rPr lang="cs-CZ">
                <a:solidFill>
                  <a:schemeClr val="accent5">
                    <a:lumMod val="75000"/>
                  </a:schemeClr>
                </a:solidFill>
              </a:rPr>
              <a:t>duben </a:t>
            </a:r>
            <a:r>
              <a:rPr lang="cs-CZ" dirty="0">
                <a:solidFill>
                  <a:schemeClr val="accent5">
                    <a:lumMod val="75000"/>
                  </a:schemeClr>
                </a:solidFill>
              </a:rPr>
              <a:t>2015, 1.0</a:t>
            </a:r>
          </a:p>
        </p:txBody>
      </p:sp>
      <p:pic>
        <p:nvPicPr>
          <p:cNvPr id="4" name="Picture 4" descr="new_nklogo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556" y="5805264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151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672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rgbClr val="002060"/>
                </a:solidFill>
              </a:rPr>
              <a:t>hlavní záhlaví </a:t>
            </a:r>
            <a:r>
              <a:rPr lang="cs-CZ" sz="2800" dirty="0">
                <a:solidFill>
                  <a:srgbClr val="002060"/>
                </a:solidFill>
              </a:rPr>
              <a:t>(MARC 21 pole 100 (N)) </a:t>
            </a:r>
            <a:r>
              <a:rPr lang="cs-CZ" sz="4000" dirty="0">
                <a:solidFill>
                  <a:srgbClr val="002060"/>
                </a:solidFill>
              </a:rPr>
              <a:t>pro hudebniny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Národní interpretace pro textové dokumenty uvádí v bodě jedna:</a:t>
            </a:r>
          </a:p>
          <a:p>
            <a:pPr marL="914400" lvl="1" indent="-457200">
              <a:buAutoNum type="arabicPeriod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jsou-li autoři přímí i nepřímí (tj. údaje o odpovědnosti ) uvedeni na titulní stránce, zapíšeme je všechny jak do pole 245, tak do polí 100/700 jako selekční údaje (</a:t>
            </a:r>
            <a:r>
              <a:rPr lang="cs-CZ" i="1" strike="sngStrike" dirty="0">
                <a:solidFill>
                  <a:schemeClr val="accent5">
                    <a:lumMod val="50000"/>
                  </a:schemeClr>
                </a:solidFill>
              </a:rPr>
              <a:t>bez ohledu na počet uvedených autorů je vždy první z přímých autorů uveden v hlavním záhlaví</a:t>
            </a:r>
            <a:r>
              <a:rPr lang="cs-CZ" i="1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 pro hudebniny platí: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v hlavním záhlaví (pole 100) uvádíme </a:t>
            </a:r>
            <a:r>
              <a:rPr lang="cs-CZ" sz="2600" b="1" dirty="0">
                <a:solidFill>
                  <a:schemeClr val="accent5">
                    <a:lumMod val="50000"/>
                  </a:schemeClr>
                </a:solidFill>
              </a:rPr>
              <a:t>vždy skladatele</a:t>
            </a: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, na hlavním prameni popisu (a tedy v 245 </a:t>
            </a:r>
            <a:r>
              <a:rPr lang="en-US" sz="26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c) </a:t>
            </a:r>
            <a:r>
              <a:rPr lang="cs-CZ" sz="2600" u="sng" dirty="0">
                <a:solidFill>
                  <a:schemeClr val="accent5">
                    <a:lumMod val="50000"/>
                  </a:schemeClr>
                </a:solidFill>
              </a:rPr>
              <a:t>nemusí</a:t>
            </a: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 být uveden jako první v pořadí</a:t>
            </a:r>
          </a:p>
          <a:p>
            <a:pPr marL="0" indent="0" algn="ctr">
              <a:buNone/>
            </a:pPr>
            <a:endParaRPr lang="cs-CZ" sz="3600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38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834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unifikovaný název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sz="5100" dirty="0">
                <a:solidFill>
                  <a:schemeClr val="accent5">
                    <a:lumMod val="50000"/>
                  </a:schemeClr>
                </a:solidFill>
              </a:rPr>
              <a:t>povinný údaj pro MZ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! </a:t>
            </a: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1 skladba  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- zapisujeme v poli 130/240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! </a:t>
            </a: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2 a více skladeb 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- zapisujeme v polích 7xx (730/700), vhodné je použít označení vztahu v </a:t>
            </a:r>
            <a:r>
              <a:rPr lang="cs-CZ" sz="4000" dirty="0" err="1">
                <a:solidFill>
                  <a:schemeClr val="accent5">
                    <a:lumMod val="50000"/>
                  </a:schemeClr>
                </a:solidFill>
              </a:rPr>
              <a:t>podpoli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</a:rPr>
              <a:t>i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500" dirty="0">
                <a:solidFill>
                  <a:schemeClr val="accent5">
                    <a:lumMod val="50000"/>
                  </a:schemeClr>
                </a:solidFill>
              </a:rPr>
              <a:t>př.  -  </a:t>
            </a:r>
            <a:r>
              <a:rPr lang="cs-CZ" sz="2500" dirty="0" err="1">
                <a:solidFill>
                  <a:schemeClr val="accent5">
                    <a:lumMod val="50000"/>
                  </a:schemeClr>
                </a:solidFill>
              </a:rPr>
              <a:t>dopřeložíme</a:t>
            </a:r>
            <a:r>
              <a:rPr lang="cs-CZ" sz="2500" dirty="0">
                <a:solidFill>
                  <a:schemeClr val="accent5">
                    <a:lumMod val="50000"/>
                  </a:schemeClr>
                </a:solidFill>
              </a:rPr>
              <a:t> nejužívanější, aby bylo jednotné: 	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en-US" sz="2500" dirty="0" err="1">
                <a:solidFill>
                  <a:schemeClr val="accent5">
                    <a:lumMod val="50000"/>
                  </a:schemeClr>
                </a:solidFill>
              </a:rPr>
              <a:t>iContainer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 of (work)</a:t>
            </a:r>
            <a:endParaRPr lang="cs-CZ" sz="2500" dirty="0">
              <a:solidFill>
                <a:schemeClr val="accent5">
                  <a:lumMod val="50000"/>
                </a:schemeClr>
              </a:solidFill>
            </a:endParaRPr>
          </a:p>
          <a:p>
            <a:pPr marL="914400" lvl="2" indent="0">
              <a:lnSpc>
                <a:spcPct val="70000"/>
              </a:lnSpc>
              <a:buNone/>
            </a:pPr>
            <a:r>
              <a:rPr lang="cs-CZ" sz="2500" dirty="0">
                <a:solidFill>
                  <a:schemeClr val="accent5">
                    <a:lumMod val="50000"/>
                  </a:schemeClr>
                </a:solidFill>
              </a:rPr>
              <a:t>				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en-US" sz="2500" dirty="0" err="1">
                <a:solidFill>
                  <a:schemeClr val="accent5">
                    <a:lumMod val="50000"/>
                  </a:schemeClr>
                </a:solidFill>
              </a:rPr>
              <a:t>iBased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 on (work):</a:t>
            </a:r>
            <a:endParaRPr lang="cs-CZ" sz="2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cs-CZ" sz="2500" dirty="0">
                <a:solidFill>
                  <a:schemeClr val="accent5">
                    <a:lumMod val="50000"/>
                  </a:schemeClr>
                </a:solidFill>
              </a:rPr>
              <a:t>					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cs-CZ" sz="2500" dirty="0">
                <a:solidFill>
                  <a:schemeClr val="accent5">
                    <a:lumMod val="50000"/>
                  </a:schemeClr>
                </a:solidFill>
              </a:rPr>
              <a:t>3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2nd work $</a:t>
            </a:r>
            <a:r>
              <a:rPr lang="en-US" sz="2500" dirty="0" err="1">
                <a:solidFill>
                  <a:schemeClr val="accent5">
                    <a:lumMod val="50000"/>
                  </a:schemeClr>
                </a:solidFill>
              </a:rPr>
              <a:t>imusical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 setting of (work):</a:t>
            </a:r>
            <a:endParaRPr lang="cs-CZ" sz="2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cs-CZ" sz="2500" dirty="0">
                <a:solidFill>
                  <a:schemeClr val="accent5">
                    <a:lumMod val="50000"/>
                  </a:schemeClr>
                </a:solidFill>
              </a:rPr>
              <a:t>					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en-US" sz="2500" dirty="0" err="1">
                <a:solidFill>
                  <a:schemeClr val="accent5">
                    <a:lumMod val="50000"/>
                  </a:schemeClr>
                </a:solidFill>
              </a:rPr>
              <a:t>iLibretto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 based on (work):</a:t>
            </a:r>
            <a:endParaRPr lang="cs-CZ" sz="2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cs-CZ" sz="2500" dirty="0">
                <a:solidFill>
                  <a:schemeClr val="accent5">
                    <a:lumMod val="50000"/>
                  </a:schemeClr>
                </a:solidFill>
              </a:rPr>
              <a:t>					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en-US" sz="2500" dirty="0" err="1">
                <a:solidFill>
                  <a:schemeClr val="accent5">
                    <a:lumMod val="50000"/>
                  </a:schemeClr>
                </a:solidFill>
              </a:rPr>
              <a:t>iLibretto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 for (work):</a:t>
            </a:r>
            <a:endParaRPr lang="cs-CZ" sz="2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cs-CZ" sz="2500" dirty="0">
                <a:solidFill>
                  <a:schemeClr val="accent5">
                    <a:lumMod val="50000"/>
                  </a:schemeClr>
                </a:solidFill>
              </a:rPr>
              <a:t>					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en-US" sz="2500" dirty="0" err="1">
                <a:solidFill>
                  <a:schemeClr val="accent5">
                    <a:lumMod val="50000"/>
                  </a:schemeClr>
                </a:solidFill>
              </a:rPr>
              <a:t>iSupplement</a:t>
            </a: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 to (work):</a:t>
            </a:r>
            <a:r>
              <a:rPr lang="cs-CZ" sz="2500" dirty="0">
                <a:solidFill>
                  <a:schemeClr val="accent5">
                    <a:lumMod val="50000"/>
                  </a:schemeClr>
                </a:solidFill>
              </a:rPr>
              <a:t> 	a další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obsazení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v </a:t>
            </a:r>
            <a:r>
              <a:rPr lang="cs-CZ" sz="4000" dirty="0" err="1">
                <a:solidFill>
                  <a:schemeClr val="accent5">
                    <a:lumMod val="50000"/>
                  </a:schemeClr>
                </a:solidFill>
              </a:rPr>
              <a:t>podpoli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m rozepisujeme na jednotlivé nástroje, (ne nástrojové skupiny), používá se jednotné a množné číslo podle počtu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odkaz na typová označení nově na 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  <a:hlinkClick r:id="rId2"/>
              </a:rPr>
              <a:t>http://www.library.yale.edu/cataloging/music/typesrda.htm#S</a:t>
            </a:r>
            <a:endParaRPr lang="cs-CZ" sz="22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</a:rPr>
              <a:t>zkratka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4000" dirty="0" err="1">
                <a:solidFill>
                  <a:schemeClr val="accent5">
                    <a:lumMod val="50000"/>
                  </a:schemeClr>
                </a:solidFill>
              </a:rPr>
              <a:t>arr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. v </a:t>
            </a:r>
            <a:r>
              <a:rPr lang="cs-CZ" sz="4000" dirty="0" err="1">
                <a:solidFill>
                  <a:schemeClr val="accent5">
                    <a:lumMod val="50000"/>
                  </a:schemeClr>
                </a:solidFill>
              </a:rPr>
              <a:t>podpoli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$o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se rozepíše jako </a:t>
            </a:r>
            <a:r>
              <a:rPr lang="cs-CZ" sz="4000" dirty="0">
                <a:solidFill>
                  <a:srgbClr val="FF0000"/>
                </a:solidFill>
              </a:rPr>
              <a:t>aranžmá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70012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$$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aJanáček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, Leoš,$$d1854-1928. $$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tOsud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;$$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oaranžmá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cs-CZ" sz="40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22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17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9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4548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unifikovaný název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cs-CZ" sz="4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cs-CZ" sz="3200" dirty="0">
                <a:solidFill>
                  <a:schemeClr val="accent5">
                    <a:lumMod val="50000"/>
                  </a:schemeClr>
                </a:solidFill>
              </a:rPr>
              <a:t>další případné změny v pravidlech zápisu unifikovaných názvů hudebních děl doplníme v nejbližším možném čase</a:t>
            </a:r>
          </a:p>
          <a:p>
            <a:pPr marL="0" indent="0" algn="ctr">
              <a:buNone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Pokud nebude zveřejněno do 1.5.2015, pokračujte, prosím, ve způsobu zápisu jako doposud se začleněním dříve uvedených „novinek“.</a:t>
            </a:r>
          </a:p>
          <a:p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8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28601"/>
            <a:ext cx="10515600" cy="127534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marL="571500" indent="-571500" algn="ctr"/>
            <a:r>
              <a:rPr lang="cs-CZ" dirty="0">
                <a:solidFill>
                  <a:srgbClr val="002060"/>
                </a:solidFill>
              </a:rPr>
              <a:t>	</a:t>
            </a:r>
            <a:br>
              <a:rPr lang="cs-CZ" dirty="0">
                <a:solidFill>
                  <a:srgbClr val="002060"/>
                </a:solidFill>
              </a:rPr>
            </a:br>
            <a:br>
              <a:rPr lang="cs-CZ" dirty="0">
                <a:solidFill>
                  <a:srgbClr val="002060"/>
                </a:solidFill>
              </a:rPr>
            </a:br>
            <a:r>
              <a:rPr lang="cs-CZ" dirty="0">
                <a:solidFill>
                  <a:srgbClr val="002060"/>
                </a:solidFill>
              </a:rPr>
              <a:t>oblast údajů o vydání</a:t>
            </a:r>
            <a:br>
              <a:rPr lang="cs-CZ" dirty="0">
                <a:solidFill>
                  <a:srgbClr val="002060"/>
                </a:solidFill>
              </a:rPr>
            </a:br>
            <a:r>
              <a:rPr lang="cs-CZ" sz="2400" dirty="0">
                <a:solidFill>
                  <a:srgbClr val="002060"/>
                </a:solidFill>
              </a:rPr>
              <a:t>MARC 21/pole 250/opakovatelné     </a:t>
            </a:r>
            <a:br>
              <a:rPr lang="cs-CZ" sz="2400" dirty="0">
                <a:solidFill>
                  <a:srgbClr val="002060"/>
                </a:solidFill>
              </a:rPr>
            </a:br>
            <a:br>
              <a:rPr lang="cs-CZ" sz="2400" dirty="0">
                <a:solidFill>
                  <a:srgbClr val="00206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37875"/>
            <a:ext cx="10515600" cy="393908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povinný údaj pro MZ</a:t>
            </a:r>
          </a:p>
          <a:p>
            <a:r>
              <a:rPr lang="cs-CZ" dirty="0">
                <a:solidFill>
                  <a:srgbClr val="002060"/>
                </a:solidFill>
              </a:rPr>
              <a:t> řídíme se pravidly jmenného popisu pro textové dokumenty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Př.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250 $a2. vydání (v nakladatelství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Bärenreiter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Praha vydání první)</a:t>
            </a:r>
          </a:p>
          <a:p>
            <a:pPr marL="0" indent="0">
              <a:buNone/>
            </a:pPr>
            <a:endParaRPr lang="cs-CZ" sz="24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	na hudebnině se může též vyskytnout údaj o verzi vydání, např.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250 $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aVydání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pro dechovou hudbu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43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28601"/>
            <a:ext cx="10515600" cy="188895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571500" indent="-571500"/>
            <a:r>
              <a:rPr lang="cs-CZ" dirty="0">
                <a:solidFill>
                  <a:srgbClr val="002060"/>
                </a:solidFill>
              </a:rPr>
              <a:t>	oblast nakladatelských údajů, údajů o vytvoření díla a údajů o autorských právech</a:t>
            </a:r>
            <a:br>
              <a:rPr lang="cs-CZ" dirty="0">
                <a:solidFill>
                  <a:srgbClr val="002060"/>
                </a:solidFill>
              </a:rPr>
            </a:br>
            <a:r>
              <a:rPr lang="cs-CZ" sz="2400" dirty="0">
                <a:solidFill>
                  <a:srgbClr val="002060"/>
                </a:solidFill>
              </a:rPr>
              <a:t>MARC 21/pole 264/opakovatelné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01779"/>
            <a:ext cx="10515600" cy="3975183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pro MZ je povinným údajem jeden výskyt pole 264</a:t>
            </a:r>
          </a:p>
          <a:p>
            <a:r>
              <a:rPr lang="cs-CZ" dirty="0">
                <a:solidFill>
                  <a:srgbClr val="002060"/>
                </a:solidFill>
              </a:rPr>
              <a:t>řídíme se pravidly jmenného popisu pro textové dokumenty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 POZOR – nakladatelské údaje zapisujeme nově v poli </a:t>
            </a:r>
            <a:r>
              <a:rPr lang="cs-CZ" sz="2200" b="1" dirty="0">
                <a:solidFill>
                  <a:srgbClr val="FF0000"/>
                </a:solidFill>
              </a:rPr>
              <a:t>264, rozlišujeme indikátory</a:t>
            </a:r>
          </a:p>
          <a:p>
            <a:pPr marL="0" indent="0">
              <a:buNone/>
            </a:pPr>
            <a:endParaRPr lang="cs-CZ" sz="20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doporučujeme – pokud hudebnina obsahuje údaj o copyrightu, vždy jej ve druhém výskytu pole 264 zapsat v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podpoli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c 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(potom v poli 008 musí být na pozici 6 kód „t“ a na pozicích 7-14 datum vydání a datum copyrightu)</a:t>
            </a:r>
          </a:p>
          <a:p>
            <a:pPr marL="0" indent="0">
              <a:buNone/>
            </a:pP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Př. </a:t>
            </a:r>
          </a:p>
          <a:p>
            <a:pPr marL="0" indent="0">
              <a:buNone/>
            </a:pP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008 150325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t20132013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xr-ncaeg-------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nn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---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zxx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—	       *	008 150325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t20131958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xr-ncaeg-------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nn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---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zxx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—</a:t>
            </a:r>
          </a:p>
          <a:p>
            <a:pPr marL="0" indent="0">
              <a:buNone/>
            </a:pP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264 1 $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aPraha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 :$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bSpectrum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,$c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[2013]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	       	       *	264 1 $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aPraha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 :$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bBärenreiter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 Praha,$c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2013</a:t>
            </a:r>
          </a:p>
          <a:p>
            <a:pPr marL="0" indent="0">
              <a:buNone/>
            </a:pP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264 4 $c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©2013  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(nebo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264 4 $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cs-CZ" sz="1900" b="1" dirty="0" err="1">
                <a:solidFill>
                  <a:schemeClr val="accent5">
                    <a:lumMod val="50000"/>
                  </a:schemeClr>
                </a:solidFill>
              </a:rPr>
              <a:t>copyright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 2013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)          *	264 4 $c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©1958  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(nebo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264 4 $</a:t>
            </a:r>
            <a:r>
              <a:rPr lang="cs-CZ" sz="1900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cs-CZ" sz="1900" b="1" dirty="0" err="1">
                <a:solidFill>
                  <a:schemeClr val="accent5">
                    <a:lumMod val="50000"/>
                  </a:schemeClr>
                </a:solidFill>
              </a:rPr>
              <a:t>copyright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 1958</a:t>
            </a:r>
            <a:r>
              <a:rPr lang="cs-CZ" sz="19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cs-CZ" sz="19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22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oblast údajů fyzického popisu    1</a:t>
            </a:r>
            <a:br>
              <a:rPr lang="cs-CZ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MARC 21/pole 300 – fyzický popis/opakovatelné</a:t>
            </a:r>
            <a:endParaRPr lang="cs-CZ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v této oblasti uplatňujeme pravidlo RDA 3.4.3. </a:t>
            </a:r>
            <a:r>
              <a:rPr lang="cs-CZ" sz="2600" dirty="0" err="1">
                <a:solidFill>
                  <a:schemeClr val="accent5">
                    <a:lumMod val="50000"/>
                  </a:schemeClr>
                </a:solidFill>
              </a:rPr>
              <a:t>Extent</a:t>
            </a: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 of </a:t>
            </a:r>
            <a:r>
              <a:rPr lang="cs-CZ" sz="2600" dirty="0" err="1">
                <a:solidFill>
                  <a:schemeClr val="accent5">
                    <a:lumMod val="50000"/>
                  </a:schemeClr>
                </a:solidFill>
              </a:rPr>
              <a:t>Notated</a:t>
            </a: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 Music</a:t>
            </a:r>
          </a:p>
          <a:p>
            <a:pPr marL="0" indent="0">
              <a:buNone/>
            </a:pPr>
            <a:endParaRPr lang="cs-CZ" sz="26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podobně jako u textových dokumentů v této oblasti:</a:t>
            </a:r>
          </a:p>
          <a:p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zapisujeme informace o fyzických vlastnostech popisovaného zdroje, tj. údaje o jeho rozsahu, rozměru, vybavení ilustracemi, přílohami a/nebo doprovodným materiálem</a:t>
            </a:r>
          </a:p>
          <a:p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údaje se přebírají z celého popisovaného provedení a zapisují se v českém jazyce</a:t>
            </a:r>
          </a:p>
          <a:p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čísla se nikdy neuvádějí v hranatých závorkách a slova se nezkracují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</a:rPr>
              <a:t>(obecně podrobněji viz metodika </a:t>
            </a:r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KATALOGIZACE PODLE RDA VE FORMÁTU MARC 21 - tištěné a elektronické monografie)</a:t>
            </a:r>
          </a:p>
          <a:p>
            <a:pPr marL="0" indent="0">
              <a:buNone/>
            </a:pPr>
            <a:endParaRPr lang="cs-CZ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51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6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cs-CZ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4900" dirty="0">
                <a:solidFill>
                  <a:schemeClr val="accent5">
                    <a:lumMod val="50000"/>
                  </a:schemeClr>
                </a:solidFill>
              </a:rPr>
              <a:t>oblast údajů fyzického popisu    2</a:t>
            </a:r>
            <a:br>
              <a:rPr lang="cs-CZ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MARC 21/pole 300 – fyzický popis/opakovatelné</a:t>
            </a:r>
            <a:br>
              <a:rPr lang="cs-CZ" dirty="0"/>
            </a:b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09274"/>
            <a:ext cx="10515600" cy="4415588"/>
          </a:xfrm>
        </p:spPr>
        <p:txBody>
          <a:bodyPr>
            <a:normAutofit fontScale="77500" lnSpcReduction="20000"/>
          </a:bodyPr>
          <a:lstStyle/>
          <a:p>
            <a:r>
              <a:rPr lang="cs-CZ" sz="3400" dirty="0">
                <a:solidFill>
                  <a:schemeClr val="accent5">
                    <a:lumMod val="50000"/>
                  </a:schemeClr>
                </a:solidFill>
              </a:rPr>
              <a:t>povinným údajem pro MZ je u hudebnin rozsah</a:t>
            </a:r>
          </a:p>
          <a:p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zápis rozsahu hudebnin se od textových dokumentů liší tím, že počet stran je předznamenán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počtem a slovním vyjádřením formy a počet stran je v kulaté závorce</a:t>
            </a:r>
          </a:p>
          <a:p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v dosavadní katalogizační praxi jsme užívali pro slovní vyjádření formy předně termíny:</a:t>
            </a:r>
          </a:p>
          <a:p>
            <a:pPr marL="457200" lvl="1" indent="0">
              <a:buNone/>
            </a:pPr>
            <a:endParaRPr lang="cs-CZ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cs-CZ" sz="2900" dirty="0">
                <a:solidFill>
                  <a:schemeClr val="accent5">
                    <a:lumMod val="50000"/>
                  </a:schemeClr>
                </a:solidFill>
              </a:rPr>
              <a:t>partitura			sborová partitura	 		řídící hlas</a:t>
            </a:r>
          </a:p>
          <a:p>
            <a:pPr marL="457200" lvl="1" indent="0">
              <a:buNone/>
            </a:pPr>
            <a:r>
              <a:rPr lang="cs-CZ" sz="2900" dirty="0">
                <a:solidFill>
                  <a:schemeClr val="accent5">
                    <a:lumMod val="50000"/>
                  </a:schemeClr>
                </a:solidFill>
              </a:rPr>
              <a:t>kapesní partitura		klavírní výtah				zpěvník</a:t>
            </a:r>
          </a:p>
          <a:p>
            <a:pPr marL="457200" lvl="1" indent="0">
              <a:buNone/>
            </a:pPr>
            <a:r>
              <a:rPr lang="cs-CZ" sz="2900" dirty="0">
                <a:solidFill>
                  <a:schemeClr val="accent5">
                    <a:lumMod val="50000"/>
                  </a:schemeClr>
                </a:solidFill>
              </a:rPr>
              <a:t>vokální partitura		hlas, hlasy (ne part, party)		hlasová kniha</a:t>
            </a:r>
          </a:p>
          <a:p>
            <a:pPr marL="0" indent="0">
              <a:buNone/>
            </a:pPr>
            <a:endParaRPr lang="cs-CZ" sz="1400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lze užít i další termíny podle potřeby, např.: 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	řídící hlas houslí, řídící hlas klavíru, souhrnná partitura, sborový zpěvník …</a:t>
            </a:r>
          </a:p>
          <a:p>
            <a:pPr marL="0" indent="0">
              <a:buNone/>
            </a:pPr>
            <a:endParaRPr lang="cs-CZ" sz="1600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termíny se používají podle potřeby v jednotném nebo množném čísle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79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88758"/>
            <a:ext cx="10515600" cy="105877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cs-CZ" sz="3600" dirty="0"/>
            </a:br>
            <a:r>
              <a:rPr lang="cs-CZ" sz="4900" dirty="0">
                <a:solidFill>
                  <a:schemeClr val="accent5">
                    <a:lumMod val="50000"/>
                  </a:schemeClr>
                </a:solidFill>
              </a:rPr>
              <a:t>oblast údajů fyzického popisu  3</a:t>
            </a:r>
            <a:br>
              <a:rPr lang="cs-CZ" sz="36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příklady zápisu rozsahu obecně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(pole 300 </a:t>
            </a:r>
            <a:r>
              <a:rPr lang="cs-CZ" sz="3100" dirty="0" err="1">
                <a:solidFill>
                  <a:schemeClr val="accent5">
                    <a:lumMod val="50000"/>
                  </a:schemeClr>
                </a:solidFill>
              </a:rPr>
              <a:t>podpole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100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)  1.1 </a:t>
            </a:r>
            <a:br>
              <a:rPr lang="cs-CZ" dirty="0">
                <a:solidFill>
                  <a:schemeClr val="accent5">
                    <a:lumMod val="50000"/>
                  </a:schemeClr>
                </a:solidFill>
              </a:rPr>
            </a:b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1757"/>
            <a:ext cx="10515600" cy="5269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způsob zápisu stránkování je totožný s pravidly pro textové dokumenty</a:t>
            </a:r>
          </a:p>
          <a:p>
            <a:pPr marL="0" indent="0">
              <a:buNone/>
            </a:pPr>
            <a:endParaRPr lang="cs-CZ" sz="24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příklady zápisu:</a:t>
            </a:r>
          </a:p>
          <a:p>
            <a:pPr marL="0" indent="0">
              <a:buNone/>
            </a:pPr>
            <a:r>
              <a:rPr lang="cs-CZ" sz="2400" b="1" u="sng" dirty="0">
                <a:solidFill>
                  <a:schemeClr val="accent5">
                    <a:lumMod val="50000"/>
                  </a:schemeClr>
                </a:solidFill>
              </a:rPr>
              <a:t>1 svazek,  1 slovní vyjádření formy 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1 partitura (38 listů)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1 vokální partitura (x, 190 stran)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1 klavírní výtah (2 svazky)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1 partitura (23 stran)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1 řídící hlas klavíru (8 stran)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1 sborový zpěvník (240 stran)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1 hlasová kniha (50 nečíslovaných stran)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84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7727" y="365126"/>
            <a:ext cx="10515600" cy="124710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cs-CZ" sz="49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4900" dirty="0">
                <a:solidFill>
                  <a:schemeClr val="accent5">
                    <a:lumMod val="50000"/>
                  </a:schemeClr>
                </a:solidFill>
              </a:rPr>
              <a:t>oblast údajů fyzického popisu  4</a:t>
            </a:r>
            <a:br>
              <a:rPr lang="cs-CZ" sz="49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příklady zápisu rozsahu obecně </a:t>
            </a:r>
            <a:r>
              <a:rPr lang="cs-CZ" sz="3200" dirty="0">
                <a:solidFill>
                  <a:schemeClr val="accent5">
                    <a:lumMod val="50000"/>
                  </a:schemeClr>
                </a:solidFill>
              </a:rPr>
              <a:t>(pole 300 </a:t>
            </a:r>
            <a:r>
              <a:rPr lang="cs-CZ" sz="3200" dirty="0" err="1">
                <a:solidFill>
                  <a:schemeClr val="accent5">
                    <a:lumMod val="50000"/>
                  </a:schemeClr>
                </a:solidFill>
              </a:rPr>
              <a:t>podpole</a:t>
            </a:r>
            <a:r>
              <a:rPr lang="cs-CZ" sz="3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sz="3200" dirty="0">
                <a:solidFill>
                  <a:schemeClr val="accent5">
                    <a:lumMod val="50000"/>
                  </a:schemeClr>
                </a:solidFill>
              </a:rPr>
              <a:t>)   1.2</a:t>
            </a:r>
            <a:br>
              <a:rPr lang="cs-CZ" sz="2800" dirty="0">
                <a:solidFill>
                  <a:schemeClr val="accent5">
                    <a:lumMod val="50000"/>
                  </a:schemeClr>
                </a:solidFill>
              </a:rPr>
            </a:br>
            <a:endParaRPr lang="cs-CZ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$a1 partitura (1 nečíslovaný list) 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$a1 partitura (1 svazek (nečíslováno))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$a1 partitura (různé stránkování)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$a1 partitura (10, 9, 10, 8, 10 stran)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$a1 partitura (2 svazky (různé stránkování))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$a1 vokální partitura (1 nečíslovaný list)</a:t>
            </a:r>
          </a:p>
          <a:p>
            <a:pPr lvl="1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$a1 partitura (2 svazky (588 stran))	</a:t>
            </a:r>
            <a:r>
              <a:rPr lang="cs-CZ" sz="1600" dirty="0">
                <a:solidFill>
                  <a:schemeClr val="accent5">
                    <a:lumMod val="50000"/>
                  </a:schemeClr>
                </a:solidFill>
              </a:rPr>
              <a:t>	stránkování lze sečíst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72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460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cs-CZ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4900" dirty="0">
                <a:solidFill>
                  <a:schemeClr val="accent5">
                    <a:lumMod val="50000"/>
                  </a:schemeClr>
                </a:solidFill>
              </a:rPr>
              <a:t>oblast údajů fyzického popisu  5</a:t>
            </a:r>
            <a:br>
              <a:rPr lang="cs-CZ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příklady zápisu rozsahu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(pole 300 </a:t>
            </a:r>
            <a:r>
              <a:rPr lang="cs-CZ" sz="3100" dirty="0" err="1">
                <a:solidFill>
                  <a:schemeClr val="accent5">
                    <a:lumMod val="50000"/>
                  </a:schemeClr>
                </a:solidFill>
              </a:rPr>
              <a:t>podpole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100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)   2</a:t>
            </a:r>
            <a:br>
              <a:rPr lang="cs-CZ" dirty="0">
                <a:solidFill>
                  <a:schemeClr val="accent5">
                    <a:lumMod val="50000"/>
                  </a:schemeClr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8011"/>
            <a:ext cx="10515600" cy="46489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b="1" u="sng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600" b="1" u="sng" dirty="0">
                <a:solidFill>
                  <a:schemeClr val="accent5">
                    <a:lumMod val="50000"/>
                  </a:schemeClr>
                </a:solidFill>
              </a:rPr>
              <a:t>1 svazek,  více slovních vyjádření formy</a:t>
            </a:r>
          </a:p>
          <a:p>
            <a:pPr marL="457200" lvl="1" indent="0">
              <a:buNone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</a:rPr>
              <a:t>(=1 svazek hudebniny obsahuje např. partituru i hlasy s průběžným nebo samostatným stránkováním, nejsou oddělené)</a:t>
            </a:r>
          </a:p>
          <a:p>
            <a:pPr marL="0" indent="0">
              <a:buNone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300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$a </a:t>
            </a: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1 partitura a 1 hlas (5 stran)   </a:t>
            </a:r>
          </a:p>
          <a:p>
            <a:pPr marL="457200" lvl="1" indent="0">
              <a:buNone/>
            </a:pP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500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$a </a:t>
            </a: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Hlas je vytištěn na straně 5</a:t>
            </a:r>
          </a:p>
          <a:p>
            <a:pPr marL="457200" lvl="1" indent="0">
              <a:buNone/>
            </a:pPr>
            <a:endParaRPr lang="cs-CZ" sz="28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300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$a </a:t>
            </a: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1 partitura a 3 hlasy (19 stran)</a:t>
            </a:r>
          </a:p>
          <a:p>
            <a:pPr marL="457200" lvl="1" indent="0">
              <a:buNone/>
            </a:pP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500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$a </a:t>
            </a: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Hlasy vytištěné na stranách 11-19.</a:t>
            </a:r>
          </a:p>
          <a:p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3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39252" y="365126"/>
            <a:ext cx="10114547" cy="23645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8397" y="1825625"/>
            <a:ext cx="11100020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3600" dirty="0">
                <a:solidFill>
                  <a:srgbClr val="002060"/>
                </a:solidFill>
              </a:rPr>
              <a:t>Většina změn v katalogizaci hudebnin souvisí s obecnými 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rgbClr val="002060"/>
                </a:solidFill>
              </a:rPr>
              <a:t>změnami v bibliografickém popisu ostatních typů 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rgbClr val="002060"/>
                </a:solidFill>
              </a:rPr>
              <a:t>dokumentů, proto nepodceňujme seznamování se 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rgbClr val="002060"/>
                </a:solidFill>
              </a:rPr>
              <a:t>s katalogizačními pravidly ze širšího hlediska.</a:t>
            </a:r>
          </a:p>
          <a:p>
            <a:pPr marL="0" indent="0">
              <a:buNone/>
            </a:pPr>
            <a:endParaRPr lang="cs-CZ" sz="3600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07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882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oblast údajů fyzického popisu  6</a:t>
            </a:r>
            <a:br>
              <a:rPr lang="cs-CZ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příklady zápisu rozsahu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(pole 300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podpole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)   3.1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u="sng" dirty="0">
                <a:solidFill>
                  <a:schemeClr val="accent5">
                    <a:lumMod val="50000"/>
                  </a:schemeClr>
                </a:solidFill>
              </a:rPr>
              <a:t>více svazků/listů/</a:t>
            </a:r>
            <a:r>
              <a:rPr lang="cs-CZ" sz="2600" b="1" u="sng" dirty="0" err="1">
                <a:solidFill>
                  <a:schemeClr val="accent5">
                    <a:lumMod val="50000"/>
                  </a:schemeClr>
                </a:solidFill>
              </a:rPr>
              <a:t>svazků+listů</a:t>
            </a:r>
            <a:r>
              <a:rPr lang="cs-CZ" sz="2600" b="1" u="sng" dirty="0">
                <a:solidFill>
                  <a:schemeClr val="accent5">
                    <a:lumMod val="50000"/>
                  </a:schemeClr>
                </a:solidFill>
              </a:rPr>
              <a:t>, více slovních vyjádření formy</a:t>
            </a:r>
          </a:p>
          <a:p>
            <a:pPr marL="457200" lvl="1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(=hudebnina obsahuje sadu hlasů samostatně nebo jako přílohu k partituře, může být vloženo do partitury na samostatných listech, ve svazcích apod.)</a:t>
            </a:r>
          </a:p>
          <a:p>
            <a:pPr marL="0" indent="0">
              <a:buNone/>
            </a:pP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pravidla RDA říkají:</a:t>
            </a:r>
          </a:p>
          <a:p>
            <a:pPr marL="0" indent="0">
              <a:buNone/>
            </a:pPr>
            <a:r>
              <a:rPr lang="cs-CZ" sz="2000" b="1" dirty="0">
                <a:solidFill>
                  <a:schemeClr val="accent5">
                    <a:lumMod val="50000"/>
                  </a:schemeClr>
                </a:solidFill>
              </a:rPr>
              <a:t>„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zaznamenejte počet hlasů, ale vynechejte počet svazků a/nebo stránek, listů</a:t>
            </a:r>
          </a:p>
          <a:p>
            <a:pPr marL="457200" lvl="1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příklad</a:t>
            </a:r>
          </a:p>
          <a:p>
            <a:pPr marL="457200" lvl="1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1 partitura (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viii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278 stran)</a:t>
            </a:r>
          </a:p>
          <a:p>
            <a:pPr marL="457200" lvl="1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24 hlasů</a:t>
            </a:r>
            <a:r>
              <a:rPr lang="cs-CZ" sz="2000" b="1" dirty="0">
                <a:solidFill>
                  <a:schemeClr val="accent5">
                    <a:lumMod val="50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Best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Practices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for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Music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Cataloging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Using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RDA and MARC 21 toto </a:t>
            </a:r>
            <a:r>
              <a:rPr lang="cs-CZ" sz="2000" b="1" dirty="0">
                <a:solidFill>
                  <a:schemeClr val="accent5">
                    <a:lumMod val="50000"/>
                  </a:schemeClr>
                </a:solidFill>
              </a:rPr>
              <a:t>upřesňují 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(viz dále)</a:t>
            </a:r>
          </a:p>
          <a:p>
            <a:pPr marL="0" indent="0">
              <a:buNone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81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oblast údajů fyzického popisu  7</a:t>
            </a:r>
            <a:br>
              <a:rPr lang="cs-CZ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příklady zápisu rozsahu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(pole 300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podpole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)   3.2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511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praktika: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„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For resources consisting of more than one type of unit, separate each type by space-“+”-space. Alternatively, encode extent for scores and parts in separate 300 fields.</a:t>
            </a:r>
            <a:r>
              <a:rPr lang="cs-CZ" i="1" dirty="0">
                <a:solidFill>
                  <a:schemeClr val="accent5">
                    <a:lumMod val="50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cs-CZ" sz="22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	lze tedy použít jako doposud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a-  1 výskyt pole 300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se spojovníkem „+“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	nebo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b-  2 výskyty pole 300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(interpunkce však v tomto případě není ujasněná)</a:t>
            </a:r>
          </a:p>
          <a:p>
            <a:pPr marL="0" indent="0">
              <a:buNone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doporučujeme  zůstat u zavedeného způsobu zápisu, tedy u způsobu a-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1 výskyt pole 300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 se spojovníkem „+“                            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(příklad viz dále)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99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oblast údajů fyzického popisu  8</a:t>
            </a:r>
            <a:br>
              <a:rPr lang="cs-CZ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příklady zápisu rozsahu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(pole 300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podpole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)   3.3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příklady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300 $a 1 partitura (73 stran) + 5 hlasů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300 $a 1 partitura (3 svazky) + 4 hlasy (3 svazky)</a:t>
            </a:r>
          </a:p>
          <a:p>
            <a:pPr marL="514350" indent="-514350">
              <a:buAutoNum type="arabicPlain" startAt="300"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300     $a 1 partitura (3 svazky) + 12 hlasů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5050_ $a Svazek 1. Sonáty 1-5, dvoje housle a basso continuo (1 partitura + 3 hlasy) – Svazek 2. Sonáty 6-9, dvoje housle, viola a basso continuo (1 partitura + 4 hlasy) – Svazek 3. Sonáty 10-12, dvoje housle, viola, violoncello a basso continuo (1 partitura + 5 hlasů)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(každý svazek obsahuje set hlasů, v </a:t>
            </a:r>
            <a:r>
              <a:rPr lang="cs-CZ" sz="2200" u="sng" dirty="0">
                <a:solidFill>
                  <a:schemeClr val="accent5">
                    <a:lumMod val="50000"/>
                  </a:schemeClr>
                </a:solidFill>
              </a:rPr>
              <a:t>poli 300 lze zapsat součet 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– vhodné např. pro souborný záznam)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97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117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cs-CZ" sz="3200" dirty="0"/>
            </a:br>
            <a:r>
              <a:rPr lang="cs-CZ" sz="4900" dirty="0">
                <a:solidFill>
                  <a:schemeClr val="accent5">
                    <a:lumMod val="50000"/>
                  </a:schemeClr>
                </a:solidFill>
              </a:rPr>
              <a:t>oblast údajů fyzického popisu  9</a:t>
            </a:r>
            <a:br>
              <a:rPr lang="cs-CZ" sz="32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2700" dirty="0">
                <a:solidFill>
                  <a:schemeClr val="accent5">
                    <a:lumMod val="50000"/>
                  </a:schemeClr>
                </a:solidFill>
              </a:rPr>
              <a:t>příklady zápisu rozsahu (pole 300 </a:t>
            </a:r>
            <a:r>
              <a:rPr lang="cs-CZ" sz="2700" dirty="0" err="1">
                <a:solidFill>
                  <a:schemeClr val="accent5">
                    <a:lumMod val="50000"/>
                  </a:schemeClr>
                </a:solidFill>
              </a:rPr>
              <a:t>podpole</a:t>
            </a:r>
            <a:r>
              <a:rPr lang="cs-CZ" sz="27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700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sz="2700" dirty="0">
                <a:solidFill>
                  <a:schemeClr val="accent5">
                    <a:lumMod val="50000"/>
                  </a:schemeClr>
                </a:solidFill>
              </a:rPr>
              <a:t>)   4</a:t>
            </a:r>
            <a:br>
              <a:rPr lang="cs-CZ" sz="1400" dirty="0">
                <a:solidFill>
                  <a:schemeClr val="accent5">
                    <a:lumMod val="50000"/>
                  </a:schemeClr>
                </a:solidFill>
              </a:rPr>
            </a:br>
            <a:endParaRPr lang="cs-CZ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600" b="1" u="sng" dirty="0">
                <a:solidFill>
                  <a:schemeClr val="accent5">
                    <a:lumMod val="50000"/>
                  </a:schemeClr>
                </a:solidFill>
              </a:rPr>
              <a:t>odlišná velikost svazků </a:t>
            </a:r>
            <a:r>
              <a:rPr lang="cs-CZ" sz="2600" dirty="0">
                <a:solidFill>
                  <a:schemeClr val="accent5">
                    <a:lumMod val="50000"/>
                  </a:schemeClr>
                </a:solidFill>
              </a:rPr>
              <a:t>(partitury a hlasů)</a:t>
            </a:r>
            <a:br>
              <a:rPr lang="cs-CZ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			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lze zapsat v jednom výskytu pole 300</a:t>
            </a:r>
            <a:endParaRPr lang="cs-CZ" sz="2000" dirty="0"/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300     $a 1 partitura (15 stran) ; $c 43 cm + $a 23 hlasů ; $c 32 cm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			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nebo 2 výskyty pole 300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300     $a 1 partitura (15 stran) ; $c 43 cm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300	$a 23 hlasů ; $c 32 cm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		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	i v tomto případě doporučujeme zůstat u 1. variantu zápisu (pole 300 v jednom výskytu)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633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037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dirty="0"/>
              <a:t>pole 336</a:t>
            </a:r>
            <a:r>
              <a:rPr lang="cs-CZ" sz="2800" dirty="0"/>
              <a:t>(O), </a:t>
            </a:r>
            <a:r>
              <a:rPr lang="cs-CZ" dirty="0"/>
              <a:t>337</a:t>
            </a:r>
            <a:r>
              <a:rPr lang="cs-CZ" sz="2800" dirty="0"/>
              <a:t>(O), </a:t>
            </a:r>
            <a:r>
              <a:rPr lang="cs-CZ" dirty="0"/>
              <a:t>338 </a:t>
            </a:r>
            <a:r>
              <a:rPr lang="cs-CZ" sz="2800" dirty="0"/>
              <a:t>(O)</a:t>
            </a:r>
            <a:r>
              <a:rPr lang="cs-CZ" dirty="0"/>
              <a:t>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5011" y="1419726"/>
            <a:ext cx="11369842" cy="5149516"/>
          </a:xfrm>
        </p:spPr>
        <p:txBody>
          <a:bodyPr>
            <a:normAutofit fontScale="92500" lnSpcReduction="10000"/>
          </a:bodyPr>
          <a:lstStyle/>
          <a:p>
            <a:r>
              <a:rPr lang="cs-CZ" sz="3000" dirty="0"/>
              <a:t>336 </a:t>
            </a:r>
            <a:r>
              <a:rPr lang="cs-CZ" dirty="0"/>
              <a:t>– typ obsahu (</a:t>
            </a:r>
            <a:r>
              <a:rPr lang="cs-CZ" u="sng" dirty="0"/>
              <a:t>povinné pro MZ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sz="1600" dirty="0"/>
              <a:t>úplný seznam  </a:t>
            </a:r>
            <a:r>
              <a:rPr lang="cs-CZ" sz="1600" dirty="0">
                <a:hlinkClick r:id="rId2"/>
              </a:rPr>
              <a:t>https://ipk.nkp.cz/docs/kp/katalogizacni-pravidla-rda-metodiky-istrukce-atd./typ-obsahu-pole-336-pdf.-83-kb</a:t>
            </a:r>
            <a:endParaRPr lang="cs-CZ" sz="1600" dirty="0"/>
          </a:p>
          <a:p>
            <a:pPr marL="0" indent="0">
              <a:buNone/>
            </a:pPr>
            <a:r>
              <a:rPr lang="cs-CZ" sz="2400" dirty="0"/>
              <a:t>hudebniny – </a:t>
            </a:r>
            <a:r>
              <a:rPr lang="cs-CZ" sz="2400" b="1" dirty="0"/>
              <a:t>zápis hudby</a:t>
            </a:r>
            <a:r>
              <a:rPr lang="cs-CZ" sz="2400" dirty="0"/>
              <a:t>, (</a:t>
            </a:r>
            <a:r>
              <a:rPr lang="cs-CZ" sz="2400" b="1" dirty="0"/>
              <a:t>taktilní zápis hudby </a:t>
            </a:r>
            <a:r>
              <a:rPr lang="cs-CZ" sz="2400" dirty="0"/>
              <a:t>– u vydání pro nevidomé)      </a:t>
            </a:r>
            <a:r>
              <a:rPr lang="cs-CZ" sz="2400" i="1" dirty="0">
                <a:solidFill>
                  <a:schemeClr val="bg1">
                    <a:lumMod val="65000"/>
                  </a:schemeClr>
                </a:solidFill>
              </a:rPr>
              <a:t>(LDR/06=c nebo d)</a:t>
            </a:r>
            <a:endParaRPr lang="cs-CZ" sz="2400" dirty="0"/>
          </a:p>
          <a:p>
            <a:pPr marL="0" indent="0">
              <a:buNone/>
            </a:pPr>
            <a:r>
              <a:rPr lang="cs-CZ" sz="2200" dirty="0"/>
              <a:t>pokud je součástí např. text (kritická zpráva, libreto…), nebo zápis pohybu apod., opakujeme pole v dalším výskytu, ze seznamu vybereme vhodný termín</a:t>
            </a:r>
            <a:endParaRPr lang="cs-CZ" dirty="0"/>
          </a:p>
          <a:p>
            <a:r>
              <a:rPr lang="cs-CZ" sz="3000" dirty="0"/>
              <a:t>337</a:t>
            </a:r>
            <a:r>
              <a:rPr lang="cs-CZ" dirty="0"/>
              <a:t> – typ média</a:t>
            </a:r>
          </a:p>
          <a:p>
            <a:pPr marL="0" indent="0">
              <a:buNone/>
            </a:pPr>
            <a:r>
              <a:rPr lang="cs-CZ" sz="1600" dirty="0"/>
              <a:t>úplný seznam </a:t>
            </a:r>
            <a:r>
              <a:rPr lang="cs-CZ" sz="1600" dirty="0">
                <a:hlinkClick r:id="rId3"/>
              </a:rPr>
              <a:t>https://ipk.nkp.cz/docs/kp/katalogizacni-pravidla-rda-metodiky-istrukce-atd./typ-media-pole-337-pdf.-76-kb</a:t>
            </a:r>
            <a:endParaRPr lang="cs-CZ" sz="1600" dirty="0"/>
          </a:p>
          <a:p>
            <a:pPr marL="0" indent="0">
              <a:buNone/>
            </a:pPr>
            <a:r>
              <a:rPr lang="cs-CZ" sz="2400" dirty="0"/>
              <a:t>hudebniny – </a:t>
            </a:r>
            <a:r>
              <a:rPr lang="cs-CZ" sz="2400" b="1" dirty="0"/>
              <a:t>bez média</a:t>
            </a:r>
          </a:p>
          <a:p>
            <a:pPr marL="0" indent="0">
              <a:buNone/>
            </a:pPr>
            <a:r>
              <a:rPr lang="cs-CZ" sz="2200" dirty="0"/>
              <a:t>pokud je součástí např. CD, opakujeme pole v dalším výskytu, ze seznamu vybereme vhodný termín</a:t>
            </a:r>
            <a:endParaRPr lang="cs-CZ" sz="2200" b="1" dirty="0"/>
          </a:p>
          <a:p>
            <a:r>
              <a:rPr lang="cs-CZ" sz="3000" dirty="0"/>
              <a:t>338</a:t>
            </a:r>
            <a:r>
              <a:rPr lang="cs-CZ" dirty="0"/>
              <a:t> – typ nosiče (</a:t>
            </a:r>
            <a:r>
              <a:rPr lang="cs-CZ" u="sng" dirty="0"/>
              <a:t>povinné pro MZ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sz="1600" dirty="0"/>
              <a:t>úplný seznam </a:t>
            </a:r>
            <a:r>
              <a:rPr lang="cs-CZ" sz="1600" dirty="0">
                <a:hlinkClick r:id="rId4"/>
              </a:rPr>
              <a:t>https://ipk.nkp.cz/docs/kp/katalogizacni-pravidla-rda-metodiky-istrukce-atd./typ-nosice-pole-338-pdf.-132-kb</a:t>
            </a:r>
            <a:endParaRPr lang="cs-CZ" sz="1600" dirty="0"/>
          </a:p>
          <a:p>
            <a:pPr marL="0" indent="0">
              <a:buNone/>
            </a:pPr>
            <a:r>
              <a:rPr lang="cs-CZ" sz="2400" dirty="0"/>
              <a:t>hudebniny – </a:t>
            </a:r>
            <a:r>
              <a:rPr lang="cs-CZ" sz="2400" b="1" dirty="0"/>
              <a:t>svazek, list, karta…</a:t>
            </a:r>
          </a:p>
          <a:p>
            <a:pPr marL="0" indent="0">
              <a:buNone/>
            </a:pPr>
            <a:r>
              <a:rPr lang="cs-CZ" sz="2200" dirty="0"/>
              <a:t>pokud je součástí např. CD, opakujeme pole v dalším výskytu, ze seznamu vybereme vhodný termín</a:t>
            </a:r>
            <a:endParaRPr lang="cs-CZ" sz="2200" b="1" dirty="0"/>
          </a:p>
          <a:p>
            <a:pPr marL="0" indent="0">
              <a:buNone/>
            </a:pPr>
            <a:endParaRPr lang="cs-CZ" sz="2400" dirty="0"/>
          </a:p>
          <a:p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69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12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pole 336, 337, 338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ve většině případů bude zápis u hudebnin mít tuto podobu</a:t>
            </a:r>
          </a:p>
          <a:p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336	$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azápis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hudby $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bntm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$2rdacontent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337	$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abez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média $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bn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$2rdamedia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338	$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asvazek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$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bnc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$2rdacarrier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95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19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pole 336, 337, 338 </a:t>
            </a: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příklady zápisu      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884"/>
            <a:ext cx="10515600" cy="46970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pokud  je text součástí partitury, či vokální linka je podložena textem apod., </a:t>
            </a:r>
            <a:r>
              <a:rPr lang="cs-CZ" sz="2000" b="1" dirty="0">
                <a:solidFill>
                  <a:schemeClr val="accent5">
                    <a:lumMod val="50000"/>
                  </a:schemeClr>
                </a:solidFill>
              </a:rPr>
              <a:t>ne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uvádějte</a:t>
            </a:r>
            <a:r>
              <a:rPr lang="cs-CZ" sz="2000" b="1" dirty="0">
                <a:solidFill>
                  <a:schemeClr val="accent5">
                    <a:lumMod val="50000"/>
                  </a:schemeClr>
                </a:solidFill>
              </a:rPr>
              <a:t>!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další pole 336 s obsahem „text“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                                                                                 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př.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v tomto případě bude výskyt každého pole 1x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336    $</a:t>
            </a:r>
            <a:r>
              <a:rPr lang="cs-CZ" sz="2200" dirty="0" err="1">
                <a:solidFill>
                  <a:schemeClr val="accent5">
                    <a:lumMod val="50000"/>
                  </a:schemeClr>
                </a:solidFill>
              </a:rPr>
              <a:t>azápis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 hudby $</a:t>
            </a:r>
            <a:r>
              <a:rPr lang="cs-CZ" sz="2200" dirty="0" err="1">
                <a:solidFill>
                  <a:schemeClr val="accent5">
                    <a:lumMod val="50000"/>
                  </a:schemeClr>
                </a:solidFill>
              </a:rPr>
              <a:t>bntm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 $2rdacontent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337    $</a:t>
            </a:r>
            <a:r>
              <a:rPr lang="cs-CZ" sz="2200" dirty="0" err="1">
                <a:solidFill>
                  <a:schemeClr val="accent5">
                    <a:lumMod val="50000"/>
                  </a:schemeClr>
                </a:solidFill>
              </a:rPr>
              <a:t>abez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 média $</a:t>
            </a:r>
            <a:r>
              <a:rPr lang="cs-CZ" sz="2200" dirty="0" err="1">
                <a:solidFill>
                  <a:schemeClr val="accent5">
                    <a:lumMod val="50000"/>
                  </a:schemeClr>
                </a:solidFill>
              </a:rPr>
              <a:t>bn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 $2rdamedia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338    $</a:t>
            </a:r>
            <a:r>
              <a:rPr lang="cs-CZ" sz="2200" dirty="0" err="1">
                <a:solidFill>
                  <a:schemeClr val="accent5">
                    <a:lumMod val="50000"/>
                  </a:schemeClr>
                </a:solidFill>
              </a:rPr>
              <a:t>asvazek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 $</a:t>
            </a:r>
            <a:r>
              <a:rPr lang="cs-CZ" sz="2200" dirty="0" err="1">
                <a:solidFill>
                  <a:schemeClr val="accent5">
                    <a:lumMod val="50000"/>
                  </a:schemeClr>
                </a:solidFill>
              </a:rPr>
              <a:t>bnc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 $2rdacarrier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 descr="cid:image003.png@01D05C09.226834A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4" y="3075572"/>
            <a:ext cx="4742950" cy="2988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938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12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pole 336, 337, 338 </a:t>
            </a: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příklady zápisu      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1758"/>
            <a:ext cx="10515600" cy="4745205"/>
          </a:xfrm>
        </p:spPr>
        <p:txBody>
          <a:bodyPr>
            <a:normAutofit fontScale="55000" lnSpcReduction="20000"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pokud je hudebnina partiturou vokálního díla (sbor, opera, mše apod.) a její </a:t>
            </a:r>
            <a:r>
              <a:rPr lang="cs-CZ" sz="3600" b="1" dirty="0">
                <a:solidFill>
                  <a:schemeClr val="accent5">
                    <a:lumMod val="50000"/>
                  </a:schemeClr>
                </a:solidFill>
              </a:rPr>
              <a:t>součástí je samostatně mimo melodickou linku vytištěný text/libreto</a:t>
            </a: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, někdy i s překlady… (ať jako samostatná příloha nebo součást hudebniny před nebo za partiturou)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nebo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pokud je </a:t>
            </a:r>
            <a:r>
              <a:rPr lang="cs-CZ" sz="3600" b="1" dirty="0">
                <a:solidFill>
                  <a:schemeClr val="accent5">
                    <a:lumMod val="50000"/>
                  </a:schemeClr>
                </a:solidFill>
              </a:rPr>
              <a:t>dokument kombinovaný </a:t>
            </a: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= půl na půl hudebnina s textovou částí  (se studií, tematickým katalogem, rozsáhlejšími muzikologickými informacemi apod.)</a:t>
            </a: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4200" dirty="0">
                <a:solidFill>
                  <a:schemeClr val="accent5">
                    <a:lumMod val="50000"/>
                  </a:schemeClr>
                </a:solidFill>
              </a:rPr>
              <a:t>vždy se musíme se rozhodnout, který typ dokumentu je prvotní, podle toho vyplnit v </a:t>
            </a:r>
            <a:r>
              <a:rPr lang="cs-CZ" sz="4200" b="1" dirty="0">
                <a:solidFill>
                  <a:schemeClr val="accent5">
                    <a:lumMod val="50000"/>
                  </a:schemeClr>
                </a:solidFill>
              </a:rPr>
              <a:t>LDR pozici 6</a:t>
            </a:r>
            <a:r>
              <a:rPr lang="cs-CZ" sz="4200" dirty="0">
                <a:solidFill>
                  <a:schemeClr val="accent5">
                    <a:lumMod val="50000"/>
                  </a:schemeClr>
                </a:solidFill>
              </a:rPr>
              <a:t>, s ním se musí shodovat </a:t>
            </a:r>
            <a:r>
              <a:rPr lang="cs-CZ" sz="4200" b="1" dirty="0">
                <a:solidFill>
                  <a:schemeClr val="accent5">
                    <a:lumMod val="50000"/>
                  </a:schemeClr>
                </a:solidFill>
              </a:rPr>
              <a:t>první výskyt pole 336</a:t>
            </a:r>
          </a:p>
          <a:p>
            <a:pPr marL="0" indent="0">
              <a:buNone/>
            </a:pPr>
            <a:endParaRPr lang="cs-CZ" sz="24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3300" dirty="0">
                <a:solidFill>
                  <a:schemeClr val="accent5">
                    <a:lumMod val="50000"/>
                  </a:schemeClr>
                </a:solidFill>
              </a:rPr>
              <a:t>Př. zápisu 2x  pole 336	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! </a:t>
            </a: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rozhodli jsme se, že dokument je hudebnina</a:t>
            </a:r>
            <a:endParaRPr lang="cs-CZ" sz="33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3300" dirty="0">
                <a:solidFill>
                  <a:schemeClr val="accent5">
                    <a:lumMod val="50000"/>
                  </a:schemeClr>
                </a:solidFill>
              </a:rPr>
              <a:t>první výskyt   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336 $</a:t>
            </a:r>
            <a:r>
              <a:rPr lang="cs-CZ" sz="4000" dirty="0" err="1">
                <a:solidFill>
                  <a:schemeClr val="accent5">
                    <a:lumMod val="50000"/>
                  </a:schemeClr>
                </a:solidFill>
              </a:rPr>
              <a:t>azápis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 hudby$bntm$2rdacontent   	(</a:t>
            </a:r>
            <a:r>
              <a:rPr lang="cs-CZ" sz="4000" i="1" dirty="0">
                <a:solidFill>
                  <a:schemeClr val="accent5">
                    <a:lumMod val="50000"/>
                  </a:schemeClr>
                </a:solidFill>
              </a:rPr>
              <a:t>LDR pozice 6=c /d)</a:t>
            </a:r>
          </a:p>
          <a:p>
            <a:pPr marL="0" indent="0">
              <a:buNone/>
            </a:pPr>
            <a:r>
              <a:rPr lang="cs-CZ" sz="3300" dirty="0">
                <a:solidFill>
                  <a:schemeClr val="accent5">
                    <a:lumMod val="50000"/>
                  </a:schemeClr>
                </a:solidFill>
              </a:rPr>
              <a:t>druhý výskyt  </a:t>
            </a:r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336 $atext$btxt$2rdacontent</a:t>
            </a:r>
          </a:p>
          <a:p>
            <a:pPr marL="0" indent="0">
              <a:buNone/>
            </a:pPr>
            <a:endParaRPr lang="cs-CZ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současně by měla být informace, např. o libretu, v poli 041 (jazyk v </a:t>
            </a:r>
            <a:r>
              <a:rPr lang="cs-CZ" sz="3600" dirty="0" err="1">
                <a:solidFill>
                  <a:schemeClr val="accent5">
                    <a:lumMod val="50000"/>
                  </a:schemeClr>
                </a:solidFill>
              </a:rPr>
              <a:t>podpoli</a:t>
            </a: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$e</a:t>
            </a: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) a v poznámce, případně v oblasti věcného popisu v žánrových údajích (poli 655)</a:t>
            </a:r>
          </a:p>
          <a:p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350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834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pole 336, 337, 338 </a:t>
            </a: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příklady zápisu      3</a:t>
            </a: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součástí hudebniny je CD s hudbou</a:t>
            </a:r>
          </a:p>
          <a:p>
            <a:pPr marL="0" indent="0">
              <a:buNone/>
            </a:pPr>
            <a:endParaRPr lang="cs-CZ" sz="13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zápis = 2x 336, 2x 337, 2x 338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první výskyt  336 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cs-CZ" b="1" dirty="0" err="1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zápis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hudby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$b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ntm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$2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rdacontent   </a:t>
            </a:r>
            <a:r>
              <a:rPr lang="cs-CZ" i="1" dirty="0">
                <a:solidFill>
                  <a:schemeClr val="accent5">
                    <a:lumMod val="50000"/>
                  </a:schemeClr>
                </a:solidFill>
              </a:rPr>
              <a:t>(LDR/06=c)</a:t>
            </a: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druhý výskyt 336 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cs-CZ" b="1" dirty="0" err="1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hraná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hudba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$b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prm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$2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rdacontent</a:t>
            </a:r>
          </a:p>
          <a:p>
            <a:pPr marL="0" indent="0">
              <a:buNone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první výskyt  337 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cs-CZ" b="1" dirty="0" err="1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bez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média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$b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n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$2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rdamedia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druhý výskyt 337 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audio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$b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$2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rdamedia</a:t>
            </a:r>
          </a:p>
          <a:p>
            <a:pPr marL="0" indent="0">
              <a:buNone/>
            </a:pP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první výskyt 338 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svazek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$b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nc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$2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rdacarrier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druhý výskyt 338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$a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audiodisk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$b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sd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$2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rdacarrier</a:t>
            </a:r>
          </a:p>
          <a:p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30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158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 algn="ctr"/>
            <a:r>
              <a:rPr lang="cs-CZ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pole 380, 381, 382, 383, 384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55821"/>
            <a:ext cx="10515600" cy="4721142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tato pole </a:t>
            </a:r>
            <a:r>
              <a:rPr lang="cs-CZ" u="sng" dirty="0">
                <a:solidFill>
                  <a:schemeClr val="accent5">
                    <a:lumMod val="50000"/>
                  </a:schemeClr>
                </a:solidFill>
              </a:rPr>
              <a:t>v první fázi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přechodu na RDA </a:t>
            </a:r>
            <a:r>
              <a:rPr lang="cs-CZ" b="1" u="sng" dirty="0">
                <a:solidFill>
                  <a:schemeClr val="accent5">
                    <a:lumMod val="50000"/>
                  </a:schemeClr>
                </a:solidFill>
              </a:rPr>
              <a:t>nebudeme</a:t>
            </a:r>
            <a:r>
              <a:rPr lang="cs-CZ" u="sng" dirty="0">
                <a:solidFill>
                  <a:schemeClr val="accent5">
                    <a:lumMod val="50000"/>
                  </a:schemeClr>
                </a:solidFill>
              </a:rPr>
              <a:t> začleňovat do bibliografických  záznamů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, ale měla by probíhat příprava na jejich uplatnění, nejsou povinnými údaji pro MZ</a:t>
            </a:r>
          </a:p>
          <a:p>
            <a:pPr marL="0" indent="0">
              <a:buNone/>
            </a:pPr>
            <a:endParaRPr lang="cs-CZ" sz="11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FF0000"/>
                </a:solidFill>
              </a:rPr>
              <a:t>NK ČR má tato pole nadefinovaná v </a:t>
            </a:r>
            <a:r>
              <a:rPr lang="cs-CZ" sz="2400" dirty="0" err="1">
                <a:solidFill>
                  <a:srgbClr val="FF0000"/>
                </a:solidFill>
              </a:rPr>
              <a:t>bib</a:t>
            </a:r>
            <a:r>
              <a:rPr lang="cs-CZ" sz="2400" dirty="0">
                <a:solidFill>
                  <a:srgbClr val="FF0000"/>
                </a:solidFill>
              </a:rPr>
              <a:t> i aut bázi, ale před jejich plněním chceme sjednotit způsob zápisu pravděpodobně jednáním pracovní skupiny během druhého čtvrtletí 2015</a:t>
            </a:r>
          </a:p>
          <a:p>
            <a:pPr marL="0" indent="0">
              <a:buNone/>
            </a:pPr>
            <a:endParaRPr lang="cs-CZ" sz="1000" dirty="0"/>
          </a:p>
          <a:p>
            <a:pPr lvl="1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380 – forma díla (opakovatelné)</a:t>
            </a:r>
          </a:p>
          <a:p>
            <a:pPr lvl="1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381 – další odlišující charakteristiky díla či vyjádření (opakovatelné)</a:t>
            </a:r>
          </a:p>
          <a:p>
            <a:pPr lvl="1"/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382 – obsazení hudebního díla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(opakovatelné)</a:t>
            </a:r>
          </a:p>
          <a:p>
            <a:pPr lvl="1"/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383 – číselné označení hudebního díla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(opakovatelné)</a:t>
            </a:r>
          </a:p>
          <a:p>
            <a:pPr lvl="1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384 – tónina (neopakovatelné)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24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9388" y="332655"/>
            <a:ext cx="10455443" cy="112316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cs-CZ" sz="40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 zde platí „zjednodušené základní zásady popisu“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76137" y="1720516"/>
            <a:ext cx="8634663" cy="47328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2060"/>
                </a:solidFill>
                <a:cs typeface="Arabic Typesetting" pitchFamily="66" charset="-78"/>
              </a:rPr>
              <a:t>Zapiš, co vidíš, včetně chyb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2060"/>
                </a:solidFill>
                <a:cs typeface="Arabic Typesetting" pitchFamily="66" charset="-78"/>
              </a:rPr>
              <a:t>Nezkracuj slova, nevynechávej další autory, nepřepisuj slova/symboly na číslovky, neměň … za –/[] </a:t>
            </a:r>
            <a:r>
              <a:rPr lang="cs-CZ" dirty="0" err="1">
                <a:solidFill>
                  <a:srgbClr val="002060"/>
                </a:solidFill>
                <a:cs typeface="Arabic Typesetting" pitchFamily="66" charset="-78"/>
              </a:rPr>
              <a:t>za</a:t>
            </a:r>
            <a:r>
              <a:rPr lang="cs-CZ" dirty="0">
                <a:solidFill>
                  <a:srgbClr val="002060"/>
                </a:solidFill>
                <a:cs typeface="Arabic Typesetting" pitchFamily="66" charset="-78"/>
              </a:rPr>
              <a:t> ()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2060"/>
                </a:solidFill>
                <a:cs typeface="Arabic Typesetting" pitchFamily="66" charset="-78"/>
              </a:rPr>
              <a:t>Pramenem popisu je celé provedení, proto hranaté závorky použij, jen když údaj doplníš z jiného zdroje, každý doplněný údaj zapiš do vlastní []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2060"/>
                </a:solidFill>
                <a:cs typeface="Arabic Typesetting" pitchFamily="66" charset="-78"/>
              </a:rPr>
              <a:t>Úrovně popisu už neexistují, údaje se dělí na: povinné, povinné když, a ty ostatní</a:t>
            </a:r>
          </a:p>
          <a:p>
            <a:pPr marL="0" indent="0">
              <a:buNone/>
            </a:pPr>
            <a:endParaRPr lang="cs-CZ" dirty="0">
              <a:solidFill>
                <a:srgbClr val="002060"/>
              </a:solidFill>
              <a:cs typeface="Arabic Typesetting" pitchFamily="66" charset="-78"/>
            </a:endParaRP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  <a:cs typeface="Arabic Typesetting" pitchFamily="66" charset="-78"/>
              </a:rPr>
              <a:t> PODROBNĚJI V PREZENTACÍCH JMENNÉHO ZPRACOVÁNÍ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094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4631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solidFill>
                  <a:schemeClr val="accent5">
                    <a:lumMod val="50000"/>
                  </a:schemeClr>
                </a:solidFill>
              </a:rPr>
              <a:t>příklad úplné katalogizace </a:t>
            </a:r>
            <a:r>
              <a:rPr lang="cs-CZ" sz="2700" b="1" dirty="0">
                <a:solidFill>
                  <a:srgbClr val="00B0F0"/>
                </a:solidFill>
              </a:rPr>
              <a:t>(nepovinné údaje MZ modře)</a:t>
            </a:r>
            <a:br>
              <a:rPr lang="cs-CZ" sz="3200" dirty="0">
                <a:solidFill>
                  <a:srgbClr val="00B0F0"/>
                </a:solidFill>
              </a:rPr>
            </a:br>
            <a:r>
              <a:rPr lang="cs-CZ" sz="3200" dirty="0"/>
              <a:t> </a:t>
            </a:r>
            <a:r>
              <a:rPr lang="cs-CZ" sz="3200" dirty="0">
                <a:solidFill>
                  <a:schemeClr val="accent5">
                    <a:lumMod val="50000"/>
                  </a:schemeClr>
                </a:solidFill>
              </a:rPr>
              <a:t>1 autor 1 skladba	</a:t>
            </a:r>
            <a:r>
              <a:rPr lang="cs-CZ" sz="3200" dirty="0"/>
              <a:t>	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1758"/>
            <a:ext cx="10515600" cy="522170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LDR	-----ncm-a22------i-4500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001	zph20122427240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003	CZ-</a:t>
            </a:r>
            <a:r>
              <a:rPr lang="cs-CZ" sz="2000" dirty="0" err="1"/>
              <a:t>PrNK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005	20140423115823.0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007	</a:t>
            </a:r>
            <a:r>
              <a:rPr lang="cs-CZ" sz="2000" dirty="0" err="1">
                <a:solidFill>
                  <a:srgbClr val="00B0F0"/>
                </a:solidFill>
              </a:rPr>
              <a:t>qu</a:t>
            </a:r>
            <a:endParaRPr lang="cs-CZ" sz="2000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008	130409t20112011it-</a:t>
            </a:r>
            <a:r>
              <a:rPr lang="cs-CZ" sz="2000" dirty="0">
                <a:solidFill>
                  <a:srgbClr val="00B0F0"/>
                </a:solidFill>
              </a:rPr>
              <a:t>snaeg-------</a:t>
            </a:r>
            <a:r>
              <a:rPr lang="cs-CZ" sz="2000" dirty="0" err="1">
                <a:solidFill>
                  <a:srgbClr val="00B0F0"/>
                </a:solidFill>
              </a:rPr>
              <a:t>nn</a:t>
            </a:r>
            <a:r>
              <a:rPr lang="cs-CZ" sz="2000" dirty="0">
                <a:solidFill>
                  <a:srgbClr val="00B0F0"/>
                </a:solidFill>
              </a:rPr>
              <a:t>---</a:t>
            </a:r>
            <a:r>
              <a:rPr lang="cs-CZ" sz="2000" dirty="0" err="1"/>
              <a:t>zxx</a:t>
            </a:r>
            <a:r>
              <a:rPr lang="cs-CZ" sz="2000" dirty="0"/>
              <a:t>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0242	$a979-0-2153-1852-6 $q(brožováno)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02821	$</a:t>
            </a:r>
            <a:r>
              <a:rPr lang="cs-CZ" sz="2000" dirty="0" err="1"/>
              <a:t>aMAG</a:t>
            </a:r>
            <a:r>
              <a:rPr lang="cs-CZ" sz="2000" dirty="0"/>
              <a:t> 226 $</a:t>
            </a:r>
            <a:r>
              <a:rPr lang="cs-CZ" sz="2000" dirty="0" err="1"/>
              <a:t>bUt</a:t>
            </a:r>
            <a:r>
              <a:rPr lang="cs-CZ" sz="2000" dirty="0"/>
              <a:t> </a:t>
            </a:r>
            <a:r>
              <a:rPr lang="cs-CZ" sz="2000" dirty="0" err="1"/>
              <a:t>Orpheus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040	$aABA001 $</a:t>
            </a:r>
            <a:r>
              <a:rPr lang="cs-CZ" sz="2000" dirty="0" err="1"/>
              <a:t>bcze</a:t>
            </a:r>
            <a:r>
              <a:rPr lang="cs-CZ" sz="2000" dirty="0"/>
              <a:t> $</a:t>
            </a:r>
            <a:r>
              <a:rPr lang="cs-CZ" sz="2000" dirty="0" err="1"/>
              <a:t>erda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0410	$</a:t>
            </a:r>
            <a:r>
              <a:rPr lang="cs-CZ" sz="2000" dirty="0" err="1"/>
              <a:t>geng</a:t>
            </a:r>
            <a:r>
              <a:rPr lang="cs-CZ" sz="2000" dirty="0"/>
              <a:t> $</a:t>
            </a:r>
            <a:r>
              <a:rPr lang="cs-CZ" sz="2000" dirty="0" err="1"/>
              <a:t>gfre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043	$</a:t>
            </a:r>
            <a:r>
              <a:rPr lang="cs-CZ" sz="2000" dirty="0" err="1">
                <a:solidFill>
                  <a:srgbClr val="00B0F0"/>
                </a:solidFill>
              </a:rPr>
              <a:t>ae</a:t>
            </a:r>
            <a:r>
              <a:rPr lang="cs-CZ" sz="2000" dirty="0">
                <a:solidFill>
                  <a:srgbClr val="00B0F0"/>
                </a:solidFill>
              </a:rPr>
              <a:t>-</a:t>
            </a:r>
            <a:r>
              <a:rPr lang="cs-CZ" sz="2000" dirty="0" err="1">
                <a:solidFill>
                  <a:srgbClr val="00B0F0"/>
                </a:solidFill>
              </a:rPr>
              <a:t>xr</a:t>
            </a:r>
            <a:r>
              <a:rPr lang="cs-CZ" sz="2000" dirty="0">
                <a:solidFill>
                  <a:srgbClr val="00B0F0"/>
                </a:solidFill>
              </a:rPr>
              <a:t>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045	$</a:t>
            </a:r>
            <a:r>
              <a:rPr lang="cs-CZ" sz="2000" dirty="0" err="1">
                <a:solidFill>
                  <a:srgbClr val="00B0F0"/>
                </a:solidFill>
              </a:rPr>
              <a:t>av</a:t>
            </a:r>
            <a:r>
              <a:rPr lang="cs-CZ" sz="2000" dirty="0">
                <a:solidFill>
                  <a:srgbClr val="00B0F0"/>
                </a:solidFill>
              </a:rPr>
              <a:t>-v-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048	$bsa01 $ata01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048	$bsa01 $aka01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072 7	$a787 $</a:t>
            </a:r>
            <a:r>
              <a:rPr lang="cs-CZ" sz="2000" dirty="0" err="1"/>
              <a:t>xHudba</a:t>
            </a:r>
            <a:r>
              <a:rPr lang="cs-CZ" sz="2000" dirty="0"/>
              <a:t> pro strunné a smyčcové nástroje $2Konspekt $99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080	$a78.082.2 $2MRF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080	$a78.089.6.087 $2MRF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025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552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accent5">
                    <a:lumMod val="50000"/>
                  </a:schemeClr>
                </a:solidFill>
              </a:rPr>
              <a:t>1 autor 1 skladba		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30968"/>
            <a:ext cx="10515600" cy="5342021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1001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aKrumpholz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Jan Křtitel, $d1742-1790 $7xx0003803 </a:t>
            </a:r>
            <a:r>
              <a:rPr lang="cs-CZ" sz="2000" dirty="0">
                <a:solidFill>
                  <a:srgbClr val="00B0F0"/>
                </a:solidFill>
              </a:rPr>
              <a:t>$4cmp</a:t>
            </a:r>
            <a:r>
              <a:rPr lang="cs-CZ" sz="15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(podle RDA bude později </a:t>
            </a:r>
            <a:r>
              <a:rPr lang="en-US" sz="15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$</a:t>
            </a:r>
            <a:r>
              <a:rPr lang="cs-CZ" sz="15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eskladatel</a:t>
            </a:r>
            <a:r>
              <a:rPr lang="cs-CZ" sz="15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24010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aSonáty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mhousle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harfa, $nop. 15.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nČ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2 $7aun2014807797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24510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aSonata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op. 15 no. 2 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bfor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harp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(piano) and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violin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ad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libitum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: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Urtext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/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cJohann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Baptist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Krumpholtz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;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edited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by Anna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Pasetti</a:t>
            </a: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264_1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aBologna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bUt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Orpheus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$c2011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264_4	$c©2011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300	$a1 partitura (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vii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20 stran) + 1 hlas (7 stran) ; </a:t>
            </a:r>
            <a:r>
              <a:rPr lang="cs-CZ" sz="2000" dirty="0">
                <a:solidFill>
                  <a:srgbClr val="00B0F0"/>
                </a:solidFill>
              </a:rPr>
              <a:t>$c31 cm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336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azápis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hudby $bntm$2rdacontent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337	$</a:t>
            </a:r>
            <a:r>
              <a:rPr lang="cs-CZ" sz="2000" dirty="0" err="1">
                <a:solidFill>
                  <a:srgbClr val="00B0F0"/>
                </a:solidFill>
              </a:rPr>
              <a:t>abez</a:t>
            </a:r>
            <a:r>
              <a:rPr lang="cs-CZ" sz="2000" dirty="0">
                <a:solidFill>
                  <a:srgbClr val="00B0F0"/>
                </a:solidFill>
              </a:rPr>
              <a:t> média $</a:t>
            </a:r>
            <a:r>
              <a:rPr lang="cs-CZ" sz="2000" dirty="0" err="1">
                <a:solidFill>
                  <a:srgbClr val="00B0F0"/>
                </a:solidFill>
              </a:rPr>
              <a:t>bn</a:t>
            </a:r>
            <a:r>
              <a:rPr lang="cs-CZ" sz="2000" dirty="0">
                <a:solidFill>
                  <a:srgbClr val="00B0F0"/>
                </a:solidFill>
              </a:rPr>
              <a:t> $2rdamedia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338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asvazek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bnc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$2rdacarrier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380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asonáta</a:t>
            </a:r>
            <a:endParaRPr lang="cs-CZ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382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bharfa</a:t>
            </a: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$n1 $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ahousle</a:t>
            </a: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$n1  </a:t>
            </a:r>
            <a:r>
              <a:rPr lang="en-US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$s2</a:t>
            </a:r>
            <a:endParaRPr lang="cs-CZ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382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pklavír</a:t>
            </a: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$n1 $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ahousle</a:t>
            </a: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$n1  </a:t>
            </a:r>
            <a:r>
              <a:rPr lang="en-US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$s2</a:t>
            </a:r>
            <a:endParaRPr lang="cs-CZ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383	$bop. 15/2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384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aG</a:t>
            </a:r>
            <a:endParaRPr lang="cs-CZ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4901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aHarp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music. New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editions</a:t>
            </a: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500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aPředmluva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francouzsky, anglicky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123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162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accent5">
                    <a:lumMod val="50000"/>
                  </a:schemeClr>
                </a:solidFill>
              </a:rPr>
              <a:t>1 autor 1 skladba		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67063"/>
            <a:ext cx="10515600" cy="50099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648 7	$a18. stol. $7ch460556 $2czenas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65004	$</a:t>
            </a:r>
            <a:r>
              <a:rPr lang="cs-CZ" sz="2000" dirty="0" err="1">
                <a:solidFill>
                  <a:srgbClr val="00B0F0"/>
                </a:solidFill>
              </a:rPr>
              <a:t>asonáty</a:t>
            </a:r>
            <a:r>
              <a:rPr lang="cs-CZ" sz="2000" dirty="0">
                <a:solidFill>
                  <a:srgbClr val="00B0F0"/>
                </a:solidFill>
              </a:rPr>
              <a:t> (housle, harfa)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65007	$</a:t>
            </a:r>
            <a:r>
              <a:rPr lang="cs-CZ" sz="2000" dirty="0" err="1">
                <a:solidFill>
                  <a:srgbClr val="00B0F0"/>
                </a:solidFill>
              </a:rPr>
              <a:t>asonáty</a:t>
            </a:r>
            <a:r>
              <a:rPr lang="cs-CZ" sz="2000" dirty="0">
                <a:solidFill>
                  <a:srgbClr val="00B0F0"/>
                </a:solidFill>
              </a:rPr>
              <a:t> $7ph321712 $</a:t>
            </a:r>
            <a:r>
              <a:rPr lang="cs-CZ" sz="2000" dirty="0" err="1">
                <a:solidFill>
                  <a:srgbClr val="00B0F0"/>
                </a:solidFill>
              </a:rPr>
              <a:t>zČesko</a:t>
            </a:r>
            <a:r>
              <a:rPr lang="cs-CZ" sz="2000" dirty="0">
                <a:solidFill>
                  <a:srgbClr val="00B0F0"/>
                </a:solidFill>
              </a:rPr>
              <a:t> $y18. stol.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655 7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apartitury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a hlasy $7fd186702 $2czenas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aPasetti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Anna </a:t>
            </a:r>
            <a:r>
              <a:rPr lang="cs-CZ" sz="2000" dirty="0">
                <a:solidFill>
                  <a:srgbClr val="00B0F0"/>
                </a:solidFill>
              </a:rPr>
              <a:t>$4edt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830 0	$</a:t>
            </a:r>
            <a:r>
              <a:rPr lang="cs-CZ" sz="2000" dirty="0" err="1">
                <a:solidFill>
                  <a:srgbClr val="00B0F0"/>
                </a:solidFill>
              </a:rPr>
              <a:t>aHarp</a:t>
            </a:r>
            <a:r>
              <a:rPr lang="cs-CZ" sz="2000" dirty="0">
                <a:solidFill>
                  <a:srgbClr val="00B0F0"/>
                </a:solidFill>
              </a:rPr>
              <a:t> music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rgbClr val="00B0F0"/>
                </a:solidFill>
              </a:rPr>
              <a:t>925	$</a:t>
            </a:r>
            <a:r>
              <a:rPr lang="cs-CZ" sz="2000" i="1" dirty="0" err="1">
                <a:solidFill>
                  <a:srgbClr val="00B0F0"/>
                </a:solidFill>
              </a:rPr>
              <a:t>ahousle</a:t>
            </a:r>
            <a:r>
              <a:rPr lang="cs-CZ" sz="2000" i="1" dirty="0">
                <a:solidFill>
                  <a:srgbClr val="00B0F0"/>
                </a:solidFill>
              </a:rPr>
              <a:t>, harfa $</a:t>
            </a:r>
            <a:r>
              <a:rPr lang="cs-CZ" sz="2000" i="1" dirty="0" err="1">
                <a:solidFill>
                  <a:srgbClr val="00B0F0"/>
                </a:solidFill>
              </a:rPr>
              <a:t>bVl</a:t>
            </a:r>
            <a:r>
              <a:rPr lang="cs-CZ" sz="2000" i="1" dirty="0">
                <a:solidFill>
                  <a:srgbClr val="00B0F0"/>
                </a:solidFill>
              </a:rPr>
              <a:t>, </a:t>
            </a:r>
            <a:r>
              <a:rPr lang="cs-CZ" sz="2000" i="1" dirty="0" err="1">
                <a:solidFill>
                  <a:srgbClr val="00B0F0"/>
                </a:solidFill>
              </a:rPr>
              <a:t>Arpa</a:t>
            </a:r>
            <a:endParaRPr lang="cs-CZ" sz="2000" i="1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rgbClr val="00B0F0"/>
                </a:solidFill>
              </a:rPr>
              <a:t>925	$</a:t>
            </a:r>
            <a:r>
              <a:rPr lang="cs-CZ" sz="2000" i="1" dirty="0" err="1">
                <a:solidFill>
                  <a:srgbClr val="00B0F0"/>
                </a:solidFill>
              </a:rPr>
              <a:t>ahousle</a:t>
            </a:r>
            <a:r>
              <a:rPr lang="cs-CZ" sz="2000" i="1" dirty="0">
                <a:solidFill>
                  <a:srgbClr val="00B0F0"/>
                </a:solidFill>
              </a:rPr>
              <a:t>, klavír $</a:t>
            </a:r>
            <a:r>
              <a:rPr lang="cs-CZ" sz="2000" i="1" dirty="0" err="1">
                <a:solidFill>
                  <a:srgbClr val="00B0F0"/>
                </a:solidFill>
              </a:rPr>
              <a:t>bVl</a:t>
            </a:r>
            <a:r>
              <a:rPr lang="cs-CZ" sz="2000" i="1" dirty="0">
                <a:solidFill>
                  <a:srgbClr val="00B0F0"/>
                </a:solidFill>
              </a:rPr>
              <a:t>, Pf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lain" startAt="926"/>
            </a:pPr>
            <a:r>
              <a:rPr lang="cs-CZ" sz="2000" i="1" dirty="0">
                <a:solidFill>
                  <a:srgbClr val="00B0F0"/>
                </a:solidFill>
              </a:rPr>
              <a:t>        $bop. 15/2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i="1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908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432" y="385010"/>
            <a:ext cx="10427368" cy="80611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cs-CZ" sz="2900" b="1" dirty="0">
                <a:solidFill>
                  <a:schemeClr val="accent5">
                    <a:lumMod val="50000"/>
                  </a:schemeClr>
                </a:solidFill>
              </a:rPr>
              <a:t>příklad úplné katalogizace </a:t>
            </a:r>
            <a:r>
              <a:rPr lang="cs-CZ" sz="2400" b="1" dirty="0">
                <a:solidFill>
                  <a:srgbClr val="00B0F0"/>
                </a:solidFill>
              </a:rPr>
              <a:t>(nepovinné údaje MZ modře)</a:t>
            </a:r>
            <a:br>
              <a:rPr lang="cs-CZ" sz="2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2900" dirty="0">
                <a:solidFill>
                  <a:schemeClr val="accent5">
                    <a:lumMod val="50000"/>
                  </a:schemeClr>
                </a:solidFill>
              </a:rPr>
              <a:t>společný název, více autorů	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75347"/>
            <a:ext cx="10515600" cy="490161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LDR	-----ncm-a22------i-4500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001	nkc20001170312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003	CZ-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PrNK</a:t>
            </a: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005	20141107130413.0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007	</a:t>
            </a:r>
            <a:r>
              <a:rPr lang="cs-CZ" sz="2000" dirty="0" err="1">
                <a:solidFill>
                  <a:srgbClr val="00B0F0"/>
                </a:solidFill>
              </a:rPr>
              <a:t>qu</a:t>
            </a:r>
            <a:endParaRPr lang="cs-CZ" sz="2000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008	141104t19991999xr-</a:t>
            </a:r>
            <a:r>
              <a:rPr lang="cs-CZ" sz="2000" dirty="0">
                <a:solidFill>
                  <a:srgbClr val="00B0F0"/>
                </a:solidFill>
              </a:rPr>
              <a:t>mul-g-------</a:t>
            </a:r>
            <a:r>
              <a:rPr lang="cs-CZ" sz="2000" dirty="0" err="1">
                <a:solidFill>
                  <a:srgbClr val="00B0F0"/>
                </a:solidFill>
              </a:rPr>
              <a:t>nn</a:t>
            </a:r>
            <a:r>
              <a:rPr lang="cs-CZ" sz="2000" dirty="0">
                <a:solidFill>
                  <a:srgbClr val="00B0F0"/>
                </a:solidFill>
              </a:rPr>
              <a:t>---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zxx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015	$acnb001170312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0242	$aM-2600-0207-4 $q(brožováno)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02821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aH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7591 $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bEditio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Praga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040	$aABA001 $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bcze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erda</a:t>
            </a: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0410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gcze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geng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gger</a:t>
            </a: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045	$</a:t>
            </a:r>
            <a:r>
              <a:rPr lang="cs-CZ" sz="2000" dirty="0" err="1">
                <a:solidFill>
                  <a:srgbClr val="00B0F0"/>
                </a:solidFill>
              </a:rPr>
              <a:t>aw</a:t>
            </a:r>
            <a:r>
              <a:rPr lang="cs-CZ" sz="2000" dirty="0">
                <a:solidFill>
                  <a:srgbClr val="00B0F0"/>
                </a:solidFill>
              </a:rPr>
              <a:t>-x-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047	$</a:t>
            </a:r>
            <a:r>
              <a:rPr lang="cs-CZ" sz="2000" dirty="0" err="1">
                <a:solidFill>
                  <a:srgbClr val="00B0F0"/>
                </a:solidFill>
              </a:rPr>
              <a:t>adv</a:t>
            </a:r>
            <a:r>
              <a:rPr lang="cs-CZ" sz="2000" dirty="0">
                <a:solidFill>
                  <a:srgbClr val="00B0F0"/>
                </a:solidFill>
              </a:rPr>
              <a:t> $</a:t>
            </a:r>
            <a:r>
              <a:rPr lang="cs-CZ" sz="2000" dirty="0" err="1">
                <a:solidFill>
                  <a:srgbClr val="00B0F0"/>
                </a:solidFill>
              </a:rPr>
              <a:t>asu</a:t>
            </a:r>
            <a:r>
              <a:rPr lang="cs-CZ" sz="2000" dirty="0">
                <a:solidFill>
                  <a:srgbClr val="00B0F0"/>
                </a:solidFill>
              </a:rPr>
              <a:t> $</a:t>
            </a:r>
            <a:r>
              <a:rPr lang="cs-CZ" sz="2000" dirty="0" err="1">
                <a:solidFill>
                  <a:srgbClr val="00B0F0"/>
                </a:solidFill>
              </a:rPr>
              <a:t>apr</a:t>
            </a:r>
            <a:r>
              <a:rPr lang="cs-CZ" sz="2000" dirty="0">
                <a:solidFill>
                  <a:srgbClr val="00B0F0"/>
                </a:solidFill>
              </a:rPr>
              <a:t> $</a:t>
            </a:r>
            <a:r>
              <a:rPr lang="cs-CZ" sz="2000" dirty="0" err="1">
                <a:solidFill>
                  <a:srgbClr val="00B0F0"/>
                </a:solidFill>
              </a:rPr>
              <a:t>asn</a:t>
            </a:r>
            <a:r>
              <a:rPr lang="cs-CZ" sz="2000" dirty="0">
                <a:solidFill>
                  <a:srgbClr val="00B0F0"/>
                </a:solidFill>
              </a:rPr>
              <a:t> $</a:t>
            </a:r>
            <a:r>
              <a:rPr lang="cs-CZ" sz="2000" dirty="0" err="1">
                <a:solidFill>
                  <a:srgbClr val="00B0F0"/>
                </a:solidFill>
              </a:rPr>
              <a:t>azz</a:t>
            </a:r>
            <a:endParaRPr lang="cs-CZ" sz="2000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048	$aka01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072 7	$a786 $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xHudba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pro klávesové nástroje $2Konspekt $99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03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3724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společný název, více autorů	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46747"/>
            <a:ext cx="10515600" cy="5130216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080	$a786.2.083 $2MRF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080	$a786.2.083.4 $2MRF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080	$a786.2.083.1 $2MRF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080	$a786.2.083.2 $2MRF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080	$a786.2.082.3 $2MRF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080	$a78.083 $2MRF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080	$a78.089.6 $2MRF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24500	$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aČeští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moderní skladatelé mládeži = $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bFor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young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people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from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modern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Czech                      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composers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=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Tschechische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moderne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Komponisten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schreiben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für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die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Jugend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: piano / $c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[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hudba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]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dirty="0"/>
              <a:t>V. Štěpán, K. B. Jirák, E. </a:t>
            </a:r>
            <a:r>
              <a:rPr lang="cs-CZ" sz="2400" dirty="0" err="1"/>
              <a:t>Schulhoff</a:t>
            </a:r>
            <a:r>
              <a:rPr lang="cs-CZ" sz="2400" dirty="0"/>
              <a:t>, D. C. Vačkář, I. Krejčí, V. Kaprálová, Z. Blažek, J. Rychlík, J. Doubrava, M. Kabeláč, B. Martinů ;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editor Věra Jůzlová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rgbClr val="00B0F0"/>
                </a:solidFill>
              </a:rPr>
              <a:t>24631	$</a:t>
            </a:r>
            <a:r>
              <a:rPr lang="cs-CZ" sz="2400" dirty="0" err="1">
                <a:solidFill>
                  <a:srgbClr val="00B0F0"/>
                </a:solidFill>
              </a:rPr>
              <a:t>aFor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young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people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from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modern</a:t>
            </a:r>
            <a:r>
              <a:rPr lang="cs-CZ" sz="2400" dirty="0">
                <a:solidFill>
                  <a:srgbClr val="00B0F0"/>
                </a:solidFill>
              </a:rPr>
              <a:t> Czech </a:t>
            </a:r>
            <a:r>
              <a:rPr lang="cs-CZ" sz="2400" dirty="0" err="1">
                <a:solidFill>
                  <a:srgbClr val="00B0F0"/>
                </a:solidFill>
              </a:rPr>
              <a:t>composers</a:t>
            </a:r>
            <a:endParaRPr lang="cs-CZ" sz="2400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rgbClr val="00B0F0"/>
                </a:solidFill>
              </a:rPr>
              <a:t>24631	$</a:t>
            </a:r>
            <a:r>
              <a:rPr lang="cs-CZ" sz="2400" dirty="0" err="1">
                <a:solidFill>
                  <a:srgbClr val="00B0F0"/>
                </a:solidFill>
              </a:rPr>
              <a:t>aTschechische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moderne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Komponisten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schreiben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für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die</a:t>
            </a:r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err="1">
                <a:solidFill>
                  <a:srgbClr val="00B0F0"/>
                </a:solidFill>
              </a:rPr>
              <a:t>Jugend</a:t>
            </a:r>
            <a:endParaRPr lang="cs-CZ" sz="2400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250	$a1. vydání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264_1	$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aPraha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: $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bEditio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Praga, $c1999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/>
              <a:t>264_4     $c©1999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lain" startAt="300"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     $a1 partitura (51 stran) ; </a:t>
            </a:r>
            <a:r>
              <a:rPr lang="cs-CZ" sz="2400" dirty="0">
                <a:solidFill>
                  <a:srgbClr val="00B0F0"/>
                </a:solidFill>
              </a:rPr>
              <a:t>$c31 cm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336	$</a:t>
            </a:r>
            <a:r>
              <a:rPr lang="cs-CZ" sz="2400" dirty="0" err="1">
                <a:solidFill>
                  <a:schemeClr val="accent5">
                    <a:lumMod val="50000"/>
                  </a:schemeClr>
                </a:solidFill>
              </a:rPr>
              <a:t>azápis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 hudby $bntm$2rdacontent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rgbClr val="00B0F0"/>
                </a:solidFill>
              </a:rPr>
              <a:t>337	$</a:t>
            </a:r>
            <a:r>
              <a:rPr lang="cs-CZ" sz="2400" dirty="0" err="1">
                <a:solidFill>
                  <a:srgbClr val="00B0F0"/>
                </a:solidFill>
              </a:rPr>
              <a:t>abez</a:t>
            </a:r>
            <a:r>
              <a:rPr lang="cs-CZ" sz="2400" dirty="0">
                <a:solidFill>
                  <a:srgbClr val="00B0F0"/>
                </a:solidFill>
              </a:rPr>
              <a:t> média $bn$2rdamedia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338	$asvazek$bnc$2rdacarrier</a:t>
            </a:r>
          </a:p>
          <a:p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374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521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900" dirty="0">
                <a:solidFill>
                  <a:schemeClr val="accent5">
                    <a:lumMod val="50000"/>
                  </a:schemeClr>
                </a:solidFill>
              </a:rPr>
              <a:t>společný název, více autorů	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86589"/>
            <a:ext cx="10515600" cy="534202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380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aserenáda</a:t>
            </a:r>
            <a:endParaRPr lang="cs-CZ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380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aukolébavka</a:t>
            </a:r>
            <a:endParaRPr lang="cs-CZ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380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asuita</a:t>
            </a:r>
            <a:endParaRPr lang="cs-CZ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380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apreludium</a:t>
            </a:r>
            <a:endParaRPr lang="cs-CZ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380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asonatina</a:t>
            </a:r>
            <a:endParaRPr lang="cs-CZ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382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aklavír</a:t>
            </a: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$n 1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383	$</a:t>
            </a:r>
            <a:r>
              <a:rPr lang="cs-CZ" sz="20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aH</a:t>
            </a: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. 170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383	$bop. 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500	$</a:t>
            </a:r>
            <a:r>
              <a:rPr lang="cs-CZ" sz="2000" dirty="0" err="1">
                <a:solidFill>
                  <a:srgbClr val="00B0F0"/>
                </a:solidFill>
              </a:rPr>
              <a:t>aInformace</a:t>
            </a:r>
            <a:r>
              <a:rPr lang="cs-CZ" sz="2000" dirty="0">
                <a:solidFill>
                  <a:srgbClr val="00B0F0"/>
                </a:solidFill>
              </a:rPr>
              <a:t> o skladatelích anglicky a německy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648 7	$a19.-20. stol. $7ch757015 $2czenas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65007	$</a:t>
            </a:r>
            <a:r>
              <a:rPr lang="cs-CZ" sz="2000" dirty="0" err="1">
                <a:solidFill>
                  <a:srgbClr val="00B0F0"/>
                </a:solidFill>
              </a:rPr>
              <a:t>adrobné</a:t>
            </a:r>
            <a:r>
              <a:rPr lang="cs-CZ" sz="2000" dirty="0">
                <a:solidFill>
                  <a:srgbClr val="00B0F0"/>
                </a:solidFill>
              </a:rPr>
              <a:t> skladby (klavír) $7ph317273 $2czenas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65007	$</a:t>
            </a:r>
            <a:r>
              <a:rPr lang="cs-CZ" sz="2000" dirty="0" err="1">
                <a:solidFill>
                  <a:srgbClr val="00B0F0"/>
                </a:solidFill>
              </a:rPr>
              <a:t>aserenády</a:t>
            </a:r>
            <a:r>
              <a:rPr lang="cs-CZ" sz="2000" dirty="0">
                <a:solidFill>
                  <a:srgbClr val="00B0F0"/>
                </a:solidFill>
              </a:rPr>
              <a:t> (klavír) $7ph501492 $2czenas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65004	$</a:t>
            </a:r>
            <a:r>
              <a:rPr lang="cs-CZ" sz="2000" dirty="0" err="1">
                <a:solidFill>
                  <a:srgbClr val="00B0F0"/>
                </a:solidFill>
              </a:rPr>
              <a:t>aukolébavky</a:t>
            </a:r>
            <a:r>
              <a:rPr lang="cs-CZ" sz="2000" dirty="0">
                <a:solidFill>
                  <a:srgbClr val="00B0F0"/>
                </a:solidFill>
              </a:rPr>
              <a:t> (klavír)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65007	$</a:t>
            </a:r>
            <a:r>
              <a:rPr lang="cs-CZ" sz="2000" dirty="0" err="1">
                <a:solidFill>
                  <a:srgbClr val="00B0F0"/>
                </a:solidFill>
              </a:rPr>
              <a:t>asuity</a:t>
            </a:r>
            <a:r>
              <a:rPr lang="cs-CZ" sz="2000" dirty="0">
                <a:solidFill>
                  <a:srgbClr val="00B0F0"/>
                </a:solidFill>
              </a:rPr>
              <a:t> (klavír) $7ph451065 $2czenas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65007	$</a:t>
            </a:r>
            <a:r>
              <a:rPr lang="cs-CZ" sz="2000" dirty="0" err="1">
                <a:solidFill>
                  <a:srgbClr val="00B0F0"/>
                </a:solidFill>
              </a:rPr>
              <a:t>apreludia</a:t>
            </a:r>
            <a:r>
              <a:rPr lang="cs-CZ" sz="2000" dirty="0">
                <a:solidFill>
                  <a:srgbClr val="00B0F0"/>
                </a:solidFill>
              </a:rPr>
              <a:t> (klavír) $7ph501484 $2czenas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65007	$</a:t>
            </a:r>
            <a:r>
              <a:rPr lang="cs-CZ" sz="2000" dirty="0" err="1">
                <a:solidFill>
                  <a:srgbClr val="00B0F0"/>
                </a:solidFill>
              </a:rPr>
              <a:t>asonatiny</a:t>
            </a:r>
            <a:r>
              <a:rPr lang="cs-CZ" sz="2000" dirty="0">
                <a:solidFill>
                  <a:srgbClr val="00B0F0"/>
                </a:solidFill>
              </a:rPr>
              <a:t> (klavír) $7ph452664 $2czenas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rgbClr val="00B0F0"/>
                </a:solidFill>
              </a:rPr>
              <a:t>65007	$</a:t>
            </a:r>
            <a:r>
              <a:rPr lang="cs-CZ" sz="2000" dirty="0" err="1">
                <a:solidFill>
                  <a:srgbClr val="00B0F0"/>
                </a:solidFill>
              </a:rPr>
              <a:t>adrobné</a:t>
            </a:r>
            <a:r>
              <a:rPr lang="cs-CZ" sz="2000" dirty="0">
                <a:solidFill>
                  <a:srgbClr val="00B0F0"/>
                </a:solidFill>
              </a:rPr>
              <a:t> skladby $7ph321708 $</a:t>
            </a:r>
            <a:r>
              <a:rPr lang="cs-CZ" sz="2000" dirty="0" err="1">
                <a:solidFill>
                  <a:srgbClr val="00B0F0"/>
                </a:solidFill>
              </a:rPr>
              <a:t>zČesko</a:t>
            </a:r>
            <a:r>
              <a:rPr lang="cs-CZ" sz="2000" dirty="0">
                <a:solidFill>
                  <a:srgbClr val="00B0F0"/>
                </a:solidFill>
              </a:rPr>
              <a:t> $y19.-20. stol.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solidFill>
                <a:srgbClr val="00B0F0"/>
              </a:solidFill>
            </a:endParaRP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650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755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společný název, více autorů	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46748"/>
            <a:ext cx="10515600" cy="513021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655 7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apartitury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pro sólový nástroj $7fd201979 $2czenas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aJůzlová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Věra $7jk01052298 </a:t>
            </a:r>
            <a:r>
              <a:rPr lang="cs-CZ" sz="2000" dirty="0">
                <a:solidFill>
                  <a:srgbClr val="00B0F0"/>
                </a:solidFill>
              </a:rPr>
              <a:t>$4edt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aŠtěpán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Václav, $d1889-1944.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tCon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umore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pSerenata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$7 aun2014846551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aŠtěpán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Václav, $d1889-1944.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tCon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umore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pGrotesca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$7 aun2014846552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aJirák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Karel Boleslav, $d1891-1972.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tNa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rozhraní.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pUkolébavka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$7 aun2014846561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aSchulhoff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Ervín, $d1894-1942.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tSuity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$m klavír,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nč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2.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pPastorale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$7 aun2014846590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aSchulhoff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Ervín, $d1894-1942.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tHot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music.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nČ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5 $7aun2014846665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aVačkář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Dalibor C., $d1906-1984.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tJarní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suita $7aun2014846598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aKrejčí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Iša, $d1904-1968.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tScherzino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J.B.F. $7aun2014846701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aKaprálová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Vítězslava, $d1915-1940.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tDubnová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preludia.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nČ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3 $7 aun2014846728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9203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537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800" dirty="0">
                <a:solidFill>
                  <a:schemeClr val="accent5">
                    <a:lumMod val="50000"/>
                  </a:schemeClr>
                </a:solidFill>
              </a:rPr>
              <a:t>společný název, více autorů	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86590"/>
            <a:ext cx="10515600" cy="519037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  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aBlažek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Zdeněk, $d1905-1988.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tIntermezza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nČ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6 $7aun2014846763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  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aBlažek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Zdeněk, $d1905-1988.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tIntermezza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nČ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7 $7aun2014846762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  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aRychlík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Jan, $d1916-1964.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tSonatiny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mklavír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$n1. věta (Andantino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lirico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  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aDoubrava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Jaroslav, $d1909-1960.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tSuity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mklavír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pPreludium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$7aun2014846774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  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aKabeláč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Miloslav, $d1908-1979.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tSkladby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mklavír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$nop. 14.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nČ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4 $7aun2014846779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70012  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iObsahuje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(dílo):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aMartinů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Bohuslav, $d1890-1959.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tMouvements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,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mklavír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. 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kVýběr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$7aun2014846785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2000" i="1" dirty="0">
                <a:solidFill>
                  <a:srgbClr val="00B0F0"/>
                </a:solidFill>
              </a:rPr>
              <a:t>925	$aklavír $bPf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2000" i="1" dirty="0">
                <a:solidFill>
                  <a:srgbClr val="00B0F0"/>
                </a:solidFill>
              </a:rPr>
              <a:t>926	$bop. 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2000" i="1" dirty="0">
                <a:solidFill>
                  <a:srgbClr val="00B0F0"/>
                </a:solidFill>
              </a:rPr>
              <a:t>926	$bop. 24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2000" i="1" dirty="0">
                <a:solidFill>
                  <a:srgbClr val="00B0F0"/>
                </a:solidFill>
              </a:rPr>
              <a:t>926	$bop. 13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2000" i="1" dirty="0">
                <a:solidFill>
                  <a:srgbClr val="00B0F0"/>
                </a:solidFill>
              </a:rPr>
              <a:t>926	$bop. 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2000" i="1" dirty="0">
                <a:solidFill>
                  <a:srgbClr val="00B0F0"/>
                </a:solidFill>
              </a:rPr>
              <a:t>926	$bop. 14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2000" i="1" dirty="0">
                <a:solidFill>
                  <a:srgbClr val="00B0F0"/>
                </a:solidFill>
              </a:rPr>
              <a:t>926	$aH. 170</a:t>
            </a:r>
            <a:endParaRPr lang="cs-CZ" sz="2000" i="1" dirty="0">
              <a:solidFill>
                <a:srgbClr val="00B0F0"/>
              </a:solidFill>
            </a:endParaRP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405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4295" y="365127"/>
            <a:ext cx="10515600" cy="87412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cs-CZ" dirty="0"/>
            </a:b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příklad úplné  katalogizace</a:t>
            </a:r>
            <a:br>
              <a:rPr lang="cs-CZ" sz="31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autoritní záznam vazby autor / název </a:t>
            </a:r>
            <a:r>
              <a:rPr lang="cs-CZ" sz="3100" dirty="0"/>
              <a:t>	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99411"/>
            <a:ext cx="10515600" cy="505326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FMT	JN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001	aun2014807797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003	CZ-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PrNK</a:t>
            </a:r>
            <a:endParaRPr lang="cs-CZ" sz="72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005	20140213113541.0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008	140213$n|acnnnaabn-----------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n-a|a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------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040	$aABA001 $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bcze</a:t>
            </a:r>
            <a:endParaRPr lang="cs-CZ" sz="72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1001	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aKrumpholz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, Jan Křtitel, $d1742-1790. 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tSonáty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, 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mhousle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, harfa, $nop. 15. 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nČ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. 2 $7aun2014807797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4001	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aKrumpholz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, Jan Křtitel, $d1742-1790. 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tSonáty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, 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mhousle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, harfa, $nop. 15, č. 2, 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rg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 moll $0o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380	$</a:t>
            </a:r>
            <a:r>
              <a:rPr lang="cs-CZ" sz="72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asonáta</a:t>
            </a:r>
            <a:endParaRPr lang="cs-CZ" sz="72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382	$</a:t>
            </a:r>
            <a:r>
              <a:rPr lang="cs-CZ" sz="72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bharfa</a:t>
            </a:r>
            <a:r>
              <a:rPr lang="cs-CZ" sz="72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$n 1 $a housle $n 1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383	$bop. 15/2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384	$</a:t>
            </a:r>
            <a:r>
              <a:rPr lang="cs-CZ" sz="72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aG</a:t>
            </a:r>
            <a:endParaRPr lang="cs-CZ" sz="72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670	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aKrumpholz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, J.K. 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Sonata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 op. 15 no. 2 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for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harp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 (piano) and 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violin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an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libitum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. Bologna, Ut 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Orpheus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, 2011.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670	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aMüller</a:t>
            </a: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, M. 1999.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>
                <a:solidFill>
                  <a:schemeClr val="accent5">
                    <a:lumMod val="50000"/>
                  </a:schemeClr>
                </a:solidFill>
              </a:rPr>
              <a:t>909	$</a:t>
            </a:r>
            <a:r>
              <a:rPr lang="cs-CZ" sz="7200" dirty="0" err="1">
                <a:solidFill>
                  <a:schemeClr val="accent5">
                    <a:lumMod val="50000"/>
                  </a:schemeClr>
                </a:solidFill>
              </a:rPr>
              <a:t>aCZ</a:t>
            </a:r>
            <a:endParaRPr lang="cs-CZ" sz="72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i="1" dirty="0">
                <a:solidFill>
                  <a:schemeClr val="accent5">
                    <a:lumMod val="50000"/>
                  </a:schemeClr>
                </a:solidFill>
              </a:rPr>
              <a:t>926	$bop. 15/2</a:t>
            </a: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959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663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ukázka možné šablony pro hudebniny </a:t>
            </a:r>
            <a:br>
              <a:rPr lang="cs-CZ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úplný záznam, změny vyznačeny barevně</a:t>
            </a: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LDR     -----ncm-a22------</a:t>
            </a:r>
            <a:r>
              <a:rPr lang="cs-CZ" sz="3000" dirty="0">
                <a:solidFill>
                  <a:srgbClr val="FFC000"/>
                </a:solidFill>
              </a:rPr>
              <a:t>i</a:t>
            </a: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-4500</a:t>
            </a:r>
            <a:r>
              <a:rPr lang="cs-CZ" sz="3000" dirty="0"/>
              <a:t>			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001   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007     </a:t>
            </a:r>
            <a:r>
              <a:rPr lang="cs-CZ" sz="3000" dirty="0" err="1">
                <a:solidFill>
                  <a:schemeClr val="accent5">
                    <a:lumMod val="50000"/>
                  </a:schemeClr>
                </a:solidFill>
              </a:rPr>
              <a:t>qu</a:t>
            </a:r>
            <a:endParaRPr lang="cs-CZ" sz="3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008      ******s****----</a:t>
            </a:r>
            <a:r>
              <a:rPr lang="cs-CZ" sz="3000" dirty="0" err="1">
                <a:solidFill>
                  <a:schemeClr val="accent5">
                    <a:lumMod val="50000"/>
                  </a:schemeClr>
                </a:solidFill>
              </a:rPr>
              <a:t>xr</a:t>
            </a: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-****g-------</a:t>
            </a:r>
            <a:r>
              <a:rPr lang="cs-CZ" sz="3000" dirty="0" err="1">
                <a:solidFill>
                  <a:schemeClr val="accent5">
                    <a:lumMod val="50000"/>
                  </a:schemeClr>
                </a:solidFill>
              </a:rPr>
              <a:t>nn</a:t>
            </a: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-*-</a:t>
            </a:r>
            <a:r>
              <a:rPr lang="cs-CZ" sz="3000" dirty="0" err="1">
                <a:solidFill>
                  <a:schemeClr val="accent5">
                    <a:lumMod val="50000"/>
                  </a:schemeClr>
                </a:solidFill>
              </a:rPr>
              <a:t>zxx</a:t>
            </a: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--</a:t>
            </a:r>
            <a:r>
              <a:rPr lang="cs-CZ" sz="3000" dirty="0"/>
              <a:t>	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0242*  $a </a:t>
            </a:r>
            <a:r>
              <a:rPr lang="cs-CZ" sz="3000" b="1" dirty="0">
                <a:solidFill>
                  <a:srgbClr val="FFC000"/>
                </a:solidFill>
              </a:rPr>
              <a:t>$q</a:t>
            </a:r>
            <a:r>
              <a:rPr lang="cs-CZ" sz="3000" dirty="0">
                <a:solidFill>
                  <a:srgbClr val="FFC000"/>
                </a:solidFill>
              </a:rPr>
              <a:t> </a:t>
            </a:r>
            <a:r>
              <a:rPr lang="cs-CZ" sz="3000" dirty="0"/>
              <a:t>				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02821  $a $b </a:t>
            </a:r>
            <a:r>
              <a:rPr lang="cs-CZ" sz="3000" b="1" dirty="0">
                <a:solidFill>
                  <a:srgbClr val="FFC000"/>
                </a:solidFill>
              </a:rPr>
              <a:t>$q</a:t>
            </a:r>
            <a:r>
              <a:rPr lang="cs-CZ" sz="3000" dirty="0"/>
              <a:t>				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02831  $a $b </a:t>
            </a:r>
            <a:r>
              <a:rPr lang="cs-CZ" sz="3000" b="1" dirty="0">
                <a:solidFill>
                  <a:srgbClr val="FFC000"/>
                </a:solidFill>
              </a:rPr>
              <a:t>$q</a:t>
            </a:r>
            <a:endParaRPr lang="cs-CZ" sz="3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040       $aABA001$bcze</a:t>
            </a:r>
            <a:r>
              <a:rPr lang="cs-CZ" sz="3000" b="1" dirty="0">
                <a:solidFill>
                  <a:srgbClr val="FFC000"/>
                </a:solidFill>
              </a:rPr>
              <a:t>$erda</a:t>
            </a:r>
            <a:r>
              <a:rPr lang="cs-CZ" sz="3000" dirty="0"/>
              <a:t>		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041*    $a $e $g $h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043      $a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044      $a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045      $a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047        $a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048        $a $b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072 7    $a $x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080       $a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1001     $a $d $0 $4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110*     $a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111*     $a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130*     $a $m $o $r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2401*   $a $m $n $o $p $r 		</a:t>
            </a:r>
            <a:r>
              <a:rPr lang="cs-CZ" sz="3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cs-CZ" sz="3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245**   $a $n $p $b $c			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246**   $i $a $n $p $b $c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250       $a </a:t>
            </a:r>
          </a:p>
          <a:p>
            <a:pPr marL="0" indent="0">
              <a:buNone/>
            </a:pP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254       $a </a:t>
            </a:r>
          </a:p>
          <a:p>
            <a:pPr marL="0" indent="0">
              <a:buNone/>
            </a:pPr>
            <a:r>
              <a:rPr lang="cs-CZ" sz="3000" b="1" dirty="0">
                <a:solidFill>
                  <a:srgbClr val="FFC000"/>
                </a:solidFill>
              </a:rPr>
              <a:t>264_1   $a $b $c</a:t>
            </a:r>
            <a:endParaRPr lang="cs-CZ" sz="30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sz="3000" b="1" dirty="0">
                <a:solidFill>
                  <a:srgbClr val="FFC000"/>
                </a:solidFill>
              </a:rPr>
              <a:t>264_4    $c</a:t>
            </a:r>
            <a:endParaRPr lang="cs-CZ" sz="30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sz="3000" dirty="0"/>
              <a:t>					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91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76137"/>
            <a:ext cx="10515600" cy="4600826"/>
          </a:xfrm>
        </p:spPr>
        <p:txBody>
          <a:bodyPr>
            <a:normAutofit fontScale="92500" lnSpcReduction="20000"/>
          </a:bodyPr>
          <a:lstStyle/>
          <a:p>
            <a:r>
              <a:rPr lang="cs-CZ" sz="2600" b="1" dirty="0">
                <a:solidFill>
                  <a:srgbClr val="002060"/>
                </a:solidFill>
              </a:rPr>
              <a:t>MARC 21. Bibliografický formát. </a:t>
            </a:r>
            <a:r>
              <a:rPr lang="cs-CZ" sz="2600" b="1" dirty="0">
                <a:solidFill>
                  <a:srgbClr val="FF0000"/>
                </a:solidFill>
              </a:rPr>
              <a:t>Dodatek 2</a:t>
            </a:r>
            <a:r>
              <a:rPr lang="cs-CZ" sz="2600" b="1" dirty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002060"/>
                </a:solidFill>
              </a:rPr>
              <a:t>Národní knihovna ČR, Praha 2014, 330 stran. ISBN 978-80-7050-639-4</a:t>
            </a:r>
          </a:p>
          <a:p>
            <a:pPr marL="457200" lvl="1" indent="0">
              <a:buNone/>
            </a:pPr>
            <a:r>
              <a:rPr lang="cs-CZ" dirty="0">
                <a:solidFill>
                  <a:srgbClr val="002060"/>
                </a:solidFill>
              </a:rPr>
              <a:t>(upozornění na pole </a:t>
            </a:r>
            <a:r>
              <a:rPr lang="cs-CZ" b="1" dirty="0">
                <a:solidFill>
                  <a:srgbClr val="FF0000"/>
                </a:solidFill>
              </a:rPr>
              <a:t>008 hudba </a:t>
            </a:r>
            <a:r>
              <a:rPr lang="cs-CZ" dirty="0">
                <a:solidFill>
                  <a:srgbClr val="FF0000"/>
                </a:solidFill>
              </a:rPr>
              <a:t>(</a:t>
            </a:r>
            <a:r>
              <a:rPr lang="cs-CZ" b="1" dirty="0">
                <a:solidFill>
                  <a:srgbClr val="FF0000"/>
                </a:solidFill>
              </a:rPr>
              <a:t>nové kódy</a:t>
            </a:r>
            <a:r>
              <a:rPr lang="cs-CZ" sz="1800" b="1" dirty="0">
                <a:solidFill>
                  <a:srgbClr val="FF0000"/>
                </a:solidFill>
              </a:rPr>
              <a:t> </a:t>
            </a:r>
            <a:r>
              <a:rPr lang="cs-CZ" sz="1800" b="1" dirty="0">
                <a:solidFill>
                  <a:srgbClr val="002060"/>
                </a:solidFill>
              </a:rPr>
              <a:t>– definice mohou být pomůckou pro  300</a:t>
            </a:r>
            <a:r>
              <a:rPr lang="en-US" sz="1800" b="1" dirty="0">
                <a:solidFill>
                  <a:srgbClr val="002060"/>
                </a:solidFill>
              </a:rPr>
              <a:t>$a</a:t>
            </a:r>
            <a:r>
              <a:rPr lang="cs-CZ" dirty="0">
                <a:solidFill>
                  <a:srgbClr val="002060"/>
                </a:solidFill>
              </a:rPr>
              <a:t>), X00 </a:t>
            </a:r>
            <a:r>
              <a:rPr lang="en-US" dirty="0">
                <a:solidFill>
                  <a:srgbClr val="002060"/>
                </a:solidFill>
              </a:rPr>
              <a:t>$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$m</a:t>
            </a:r>
            <a:r>
              <a:rPr lang="cs-CZ" dirty="0">
                <a:solidFill>
                  <a:srgbClr val="002060"/>
                </a:solidFill>
              </a:rPr>
              <a:t>, 264, 336, 337, 338, 380-384)</a:t>
            </a:r>
          </a:p>
          <a:p>
            <a:r>
              <a:rPr lang="cs-CZ" sz="2600" dirty="0">
                <a:solidFill>
                  <a:srgbClr val="002060"/>
                </a:solidFill>
              </a:rPr>
              <a:t>pravidelné sledování </a:t>
            </a:r>
            <a:r>
              <a:rPr lang="cs-CZ" sz="2600" b="1" dirty="0">
                <a:solidFill>
                  <a:srgbClr val="002060"/>
                </a:solidFill>
              </a:rPr>
              <a:t>stránky katalogizační politiky </a:t>
            </a:r>
            <a:r>
              <a:rPr lang="cs-CZ" sz="2600" dirty="0">
                <a:solidFill>
                  <a:srgbClr val="002060"/>
                </a:solidFill>
              </a:rPr>
              <a:t>- </a:t>
            </a:r>
            <a:r>
              <a:rPr lang="cs-CZ" sz="2200" dirty="0">
                <a:solidFill>
                  <a:srgbClr val="002060"/>
                </a:solidFill>
              </a:rPr>
              <a:t>je doplňována a rozšiřována dalšími odkazy</a:t>
            </a:r>
            <a:r>
              <a:rPr lang="cs-CZ" sz="2600" dirty="0">
                <a:solidFill>
                  <a:srgbClr val="002060"/>
                </a:solidFill>
              </a:rPr>
              <a:t>   	</a:t>
            </a:r>
            <a:r>
              <a:rPr lang="cs-CZ" sz="1300" dirty="0">
                <a:solidFill>
                  <a:srgbClr val="002060"/>
                </a:solidFill>
              </a:rPr>
              <a:t>přístup  z </a:t>
            </a:r>
            <a:r>
              <a:rPr lang="cs-CZ" sz="1300" dirty="0">
                <a:hlinkClick r:id="rId2"/>
              </a:rPr>
              <a:t>https://ipk.nkp.cz/odborne-cinnosti/katalogizacni-politika</a:t>
            </a:r>
            <a:endParaRPr lang="cs-CZ" sz="1300" dirty="0"/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Katalogizace podle RDA ve formátu MARC 21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tištěné a elektronické monografie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- katalogizace na úrovni minimálního/doporučeného záznamu </a:t>
            </a:r>
          </a:p>
          <a:p>
            <a:pPr lvl="1"/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prezentace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Speciální dokumenty RDA – úvod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	 </a:t>
            </a:r>
            <a:r>
              <a:rPr lang="cs-CZ" sz="1700" dirty="0" err="1">
                <a:solidFill>
                  <a:schemeClr val="accent5">
                    <a:lumMod val="50000"/>
                  </a:schemeClr>
                </a:solidFill>
              </a:rPr>
              <a:t>adal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cs-CZ" sz="17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2600" b="1" dirty="0">
                <a:solidFill>
                  <a:schemeClr val="accent5">
                    <a:lumMod val="50000"/>
                  </a:schemeClr>
                </a:solidFill>
              </a:rPr>
              <a:t>Best </a:t>
            </a:r>
            <a:r>
              <a:rPr lang="cs-CZ" sz="2600" b="1" dirty="0" err="1">
                <a:solidFill>
                  <a:schemeClr val="accent5">
                    <a:lumMod val="50000"/>
                  </a:schemeClr>
                </a:solidFill>
              </a:rPr>
              <a:t>Practices</a:t>
            </a:r>
            <a:r>
              <a:rPr lang="cs-CZ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600" b="1" dirty="0" err="1">
                <a:solidFill>
                  <a:schemeClr val="accent5">
                    <a:lumMod val="50000"/>
                  </a:schemeClr>
                </a:solidFill>
              </a:rPr>
              <a:t>for</a:t>
            </a:r>
            <a:r>
              <a:rPr lang="cs-CZ" sz="2600" b="1" dirty="0">
                <a:solidFill>
                  <a:schemeClr val="accent5">
                    <a:lumMod val="50000"/>
                  </a:schemeClr>
                </a:solidFill>
              </a:rPr>
              <a:t> Music </a:t>
            </a:r>
            <a:r>
              <a:rPr lang="cs-CZ" sz="2600" b="1" dirty="0" err="1">
                <a:solidFill>
                  <a:schemeClr val="accent5">
                    <a:lumMod val="50000"/>
                  </a:schemeClr>
                </a:solidFill>
              </a:rPr>
              <a:t>Cataloging</a:t>
            </a:r>
            <a:r>
              <a:rPr lang="cs-CZ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600" b="1" dirty="0" err="1">
                <a:solidFill>
                  <a:schemeClr val="accent5">
                    <a:lumMod val="50000"/>
                  </a:schemeClr>
                </a:solidFill>
              </a:rPr>
              <a:t>Using</a:t>
            </a:r>
            <a:r>
              <a:rPr lang="cs-CZ" sz="2600" b="1" dirty="0">
                <a:solidFill>
                  <a:schemeClr val="accent5">
                    <a:lumMod val="50000"/>
                  </a:schemeClr>
                </a:solidFill>
              </a:rPr>
              <a:t> RDA and MARC 21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pracovně „Praktika“, mohou vám být pomůckou při přechodu na katalogizaci hudebních dokumentů (hudebnin i hudebních zvukových dokumentů…) podle RDA – obsahují příklady katalogizace</a:t>
            </a:r>
          </a:p>
          <a:p>
            <a:pPr marL="0" indent="0">
              <a:buNone/>
            </a:pPr>
            <a:r>
              <a:rPr lang="cs-CZ" sz="1600" b="1" dirty="0"/>
              <a:t>	</a:t>
            </a:r>
            <a:r>
              <a:rPr lang="cs-CZ" sz="1600" strike="sngStrike" dirty="0"/>
              <a:t>verze duben 2014 </a:t>
            </a:r>
            <a:r>
              <a:rPr lang="cs-CZ" sz="1600" strike="sngStrike" dirty="0">
                <a:solidFill>
                  <a:srgbClr val="002060"/>
                </a:solidFill>
                <a:hlinkClick r:id="rId3"/>
              </a:rPr>
              <a:t>http://www.rdatoolkit.org/musicbestpractices</a:t>
            </a:r>
            <a:endParaRPr lang="cs-CZ" sz="1600" strike="sngStrike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rgbClr val="002060"/>
                </a:solidFill>
              </a:rPr>
              <a:t>	</a:t>
            </a:r>
            <a:r>
              <a:rPr lang="cs-CZ" sz="1600" dirty="0">
                <a:solidFill>
                  <a:srgbClr val="FF0000"/>
                </a:solidFill>
              </a:rPr>
              <a:t>verze únor 2015 </a:t>
            </a:r>
            <a:r>
              <a:rPr lang="cs-CZ" sz="1300" dirty="0">
                <a:solidFill>
                  <a:srgbClr val="002060"/>
                </a:solidFill>
              </a:rPr>
              <a:t>přístup  z  </a:t>
            </a:r>
            <a:r>
              <a:rPr lang="cs-CZ" sz="1300" dirty="0">
                <a:solidFill>
                  <a:srgbClr val="002060"/>
                </a:solidFill>
                <a:hlinkClick r:id="rId4"/>
              </a:rPr>
              <a:t>http://bcc.musiclibraryassoc.org/BCC-Historical/BCC2015/RDA_Best_Practices_for_Music_Cataloging_v1.1-150217.pdf</a:t>
            </a:r>
            <a:r>
              <a:rPr lang="cs-CZ" sz="1300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cs-CZ" sz="1300" dirty="0">
                <a:solidFill>
                  <a:srgbClr val="002060"/>
                </a:solidFill>
              </a:rPr>
              <a:t>		           (též přístupné ze stránky  s dalšími zajímavými odkazy </a:t>
            </a:r>
            <a:r>
              <a:rPr lang="cs-CZ" sz="1300" dirty="0">
                <a:solidFill>
                  <a:srgbClr val="002060"/>
                </a:solidFill>
                <a:hlinkClick r:id="rId5"/>
              </a:rPr>
              <a:t>http://bcc.musiclibraryassoc.org/bcc.html</a:t>
            </a:r>
            <a:r>
              <a:rPr lang="cs-CZ" sz="1300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endParaRPr lang="cs-CZ" sz="1300" dirty="0">
              <a:solidFill>
                <a:srgbClr val="002060"/>
              </a:solidFill>
            </a:endParaRP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50231" y="401221"/>
            <a:ext cx="10515600" cy="91022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002060"/>
                </a:solidFill>
                <a:latin typeface="+mn-lt"/>
              </a:rPr>
              <a:t>užitečné ke studiu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509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19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accent5">
                    <a:lumMod val="50000"/>
                  </a:schemeClr>
                </a:solidFill>
              </a:rPr>
              <a:t>ukázka možné šablony pro hudebniny pokračování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300       $a $b $c $e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306       $a </a:t>
            </a:r>
          </a:p>
          <a:p>
            <a:pPr marL="0" indent="0">
              <a:buNone/>
            </a:pPr>
            <a:r>
              <a:rPr lang="cs-CZ" sz="3600" b="1" dirty="0">
                <a:solidFill>
                  <a:srgbClr val="FFC000"/>
                </a:solidFill>
              </a:rPr>
              <a:t>336       $</a:t>
            </a:r>
            <a:r>
              <a:rPr lang="cs-CZ" sz="3600" b="1" dirty="0" err="1">
                <a:solidFill>
                  <a:srgbClr val="FFC000"/>
                </a:solidFill>
              </a:rPr>
              <a:t>azápis</a:t>
            </a:r>
            <a:r>
              <a:rPr lang="cs-CZ" sz="3600" b="1" dirty="0">
                <a:solidFill>
                  <a:srgbClr val="FFC000"/>
                </a:solidFill>
              </a:rPr>
              <a:t> hudby $</a:t>
            </a:r>
            <a:r>
              <a:rPr lang="cs-CZ" sz="3600" b="1" dirty="0" err="1">
                <a:solidFill>
                  <a:srgbClr val="FFC000"/>
                </a:solidFill>
              </a:rPr>
              <a:t>bntm</a:t>
            </a:r>
            <a:r>
              <a:rPr lang="cs-CZ" sz="3600" b="1" dirty="0">
                <a:solidFill>
                  <a:srgbClr val="FFC000"/>
                </a:solidFill>
              </a:rPr>
              <a:t> $2rdacontent</a:t>
            </a:r>
            <a:endParaRPr lang="cs-CZ" sz="36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sz="3600" b="1" dirty="0">
                <a:solidFill>
                  <a:srgbClr val="FFC000"/>
                </a:solidFill>
              </a:rPr>
              <a:t>337       $</a:t>
            </a:r>
            <a:r>
              <a:rPr lang="cs-CZ" sz="3600" b="1" dirty="0" err="1">
                <a:solidFill>
                  <a:srgbClr val="FFC000"/>
                </a:solidFill>
              </a:rPr>
              <a:t>abez</a:t>
            </a:r>
            <a:r>
              <a:rPr lang="cs-CZ" sz="3600" b="1" dirty="0">
                <a:solidFill>
                  <a:srgbClr val="FFC000"/>
                </a:solidFill>
              </a:rPr>
              <a:t> média $</a:t>
            </a:r>
            <a:r>
              <a:rPr lang="cs-CZ" sz="3600" b="1" dirty="0" err="1">
                <a:solidFill>
                  <a:srgbClr val="FFC000"/>
                </a:solidFill>
              </a:rPr>
              <a:t>bn</a:t>
            </a:r>
            <a:r>
              <a:rPr lang="cs-CZ" sz="3600" b="1" dirty="0">
                <a:solidFill>
                  <a:srgbClr val="FFC000"/>
                </a:solidFill>
              </a:rPr>
              <a:t> $2rdamedia</a:t>
            </a:r>
            <a:endParaRPr lang="cs-CZ" sz="36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sz="3600" b="1" dirty="0">
                <a:solidFill>
                  <a:srgbClr val="FFC000"/>
                </a:solidFill>
              </a:rPr>
              <a:t>338       $</a:t>
            </a:r>
            <a:r>
              <a:rPr lang="cs-CZ" sz="3600" b="1" dirty="0" err="1">
                <a:solidFill>
                  <a:srgbClr val="FFC000"/>
                </a:solidFill>
              </a:rPr>
              <a:t>asvazek</a:t>
            </a:r>
            <a:r>
              <a:rPr lang="cs-CZ" sz="3600" b="1" dirty="0">
                <a:solidFill>
                  <a:srgbClr val="FFC000"/>
                </a:solidFill>
              </a:rPr>
              <a:t> $</a:t>
            </a:r>
            <a:r>
              <a:rPr lang="cs-CZ" sz="3600" b="1" dirty="0" err="1">
                <a:solidFill>
                  <a:srgbClr val="FFC000"/>
                </a:solidFill>
              </a:rPr>
              <a:t>bnc</a:t>
            </a:r>
            <a:r>
              <a:rPr lang="cs-CZ" sz="3600" b="1" dirty="0">
                <a:solidFill>
                  <a:srgbClr val="FFC000"/>
                </a:solidFill>
              </a:rPr>
              <a:t> $2rdacarrier</a:t>
            </a:r>
            <a:endParaRPr lang="cs-CZ" sz="36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490*     $a $v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500       $a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546       $a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505**   $a $r $t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648 *    $a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650**   $a $z $y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651 *    $a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655 *    $a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7001       $a $d $0 $4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70012     $a $d $t $m $r $o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710**     $a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711**     $a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740**     $a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800*       $a $d $t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830 *      $a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925         $a $b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925         $a $b </a:t>
            </a:r>
          </a:p>
          <a:p>
            <a:pPr marL="0" indent="0">
              <a:buNone/>
            </a:pPr>
            <a:r>
              <a:rPr lang="cs-CZ" sz="3600" dirty="0">
                <a:solidFill>
                  <a:schemeClr val="accent5">
                    <a:lumMod val="50000"/>
                  </a:schemeClr>
                </a:solidFill>
              </a:rPr>
              <a:t>926         $a $b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398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err="1">
                <a:hlinkClick r:id="rId2"/>
              </a:rPr>
              <a:t>Hana.Borkova</a:t>
            </a:r>
            <a:r>
              <a:rPr lang="en-US" dirty="0">
                <a:hlinkClick r:id="rId2"/>
              </a:rPr>
              <a:t>@</a:t>
            </a:r>
            <a:r>
              <a:rPr lang="cs-CZ" dirty="0">
                <a:hlinkClick r:id="rId2"/>
              </a:rPr>
              <a:t>nkp.cz</a:t>
            </a:r>
            <a:endParaRPr lang="cs-CZ" dirty="0"/>
          </a:p>
          <a:p>
            <a:pPr marL="0" indent="0" algn="ctr">
              <a:buNone/>
            </a:pPr>
            <a:r>
              <a:rPr lang="cs-CZ" dirty="0"/>
              <a:t>221 663 255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000" dirty="0"/>
              <a:t>Pokud byste měli pocit, že jste zjistili nějaké odlišnosti, nepřesnosti nebo bylo něco nejasného, prosím, informujte mě o tom bez váhání. Je třeba se pokud možno sjednotit, vysvětlit si, spolupracovat. Děkuji. </a:t>
            </a: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45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7358" y="365126"/>
            <a:ext cx="10836442" cy="65755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rgbClr val="002060"/>
                </a:solidFill>
              </a:rPr>
              <a:t>Terminologie RDA z hlediska hudebniny</a:t>
            </a: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662" y="1354790"/>
            <a:ext cx="8879305" cy="4822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8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cs-CZ" dirty="0"/>
              <a:t> </a:t>
            </a:r>
            <a:r>
              <a:rPr lang="cs-CZ" dirty="0">
                <a:solidFill>
                  <a:srgbClr val="002060"/>
                </a:solidFill>
              </a:rPr>
              <a:t>preferované prameny popisu </a:t>
            </a:r>
            <a:br>
              <a:rPr lang="cs-CZ" dirty="0">
                <a:solidFill>
                  <a:srgbClr val="002060"/>
                </a:solidFill>
              </a:rPr>
            </a:br>
            <a:r>
              <a:rPr lang="cs-CZ" dirty="0">
                <a:solidFill>
                  <a:srgbClr val="002060"/>
                </a:solidFill>
              </a:rPr>
              <a:t>při katalogizaci hudebnin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>
                <a:solidFill>
                  <a:srgbClr val="002060"/>
                </a:solidFill>
              </a:rPr>
              <a:t>stejné jako u textových dokumentů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>
                <a:solidFill>
                  <a:srgbClr val="002060"/>
                </a:solidFill>
              </a:rPr>
              <a:t>změna pořadí 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3600" dirty="0">
                <a:solidFill>
                  <a:srgbClr val="002060"/>
                </a:solidFill>
              </a:rPr>
              <a:t>titulní stránka, obálka, hlavička, rub titulní stránky, tiráž</a:t>
            </a:r>
          </a:p>
          <a:p>
            <a:pPr marL="0" indent="0" algn="ctr">
              <a:buNone/>
            </a:pPr>
            <a:r>
              <a:rPr lang="cs-CZ" sz="2000" dirty="0">
                <a:solidFill>
                  <a:srgbClr val="002060"/>
                </a:solidFill>
              </a:rPr>
              <a:t>(RDA pravidlo 2.2.2.2.)</a:t>
            </a:r>
            <a:r>
              <a:rPr lang="cs-CZ" sz="3600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buNone/>
            </a:pPr>
            <a:endParaRPr lang="cs-CZ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3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069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kódované údaje 1 </a:t>
            </a:r>
            <a:r>
              <a:rPr lang="cs-CZ" sz="3200" dirty="0">
                <a:solidFill>
                  <a:schemeClr val="accent5">
                    <a:lumMod val="50000"/>
                  </a:schemeClr>
                </a:solidFill>
              </a:rPr>
              <a:t>(MARC 21, návěští, pole 001-080)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LDR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	-----ncm-a22------</a:t>
            </a:r>
            <a:r>
              <a:rPr lang="cs-CZ" dirty="0">
                <a:solidFill>
                  <a:srgbClr val="FF0000"/>
                </a:solidFill>
              </a:rPr>
              <a:t>i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-4500</a:t>
            </a:r>
            <a:r>
              <a:rPr lang="cs-CZ" dirty="0"/>
              <a:t>	</a:t>
            </a:r>
            <a:r>
              <a:rPr lang="cs-CZ" sz="2000" i="1" dirty="0">
                <a:solidFill>
                  <a:schemeClr val="bg2">
                    <a:lumMod val="75000"/>
                  </a:schemeClr>
                </a:solidFill>
              </a:rPr>
              <a:t>(do šablon!)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pozice 6		tištěná hudebnina			kód c  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	pozice 6 		rukopisná hudebnina		kód d 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	pozice 18	přítomna interpunkce ISBD		kód i    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(dříve kód a = AACR)</a:t>
            </a:r>
          </a:p>
          <a:p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001, 003, 005, 007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– beze změn</a:t>
            </a:r>
          </a:p>
          <a:p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008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– nemění se způsob zápisu 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            pozice 18-34  pro minimální záznam nejsou povinné, ale </a:t>
            </a:r>
            <a:r>
              <a:rPr lang="cs-CZ" sz="2000" u="sng" dirty="0">
                <a:solidFill>
                  <a:schemeClr val="accent5">
                    <a:lumMod val="50000"/>
                  </a:schemeClr>
                </a:solidFill>
              </a:rPr>
              <a:t>doporučené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</a:rPr>
              <a:t>(POZOR, v dodatcích 2 pro MARC 21 jsou tyto pozice rozšířeny o </a:t>
            </a:r>
            <a:r>
              <a:rPr lang="cs-CZ" sz="1600" dirty="0">
                <a:solidFill>
                  <a:srgbClr val="FF0000"/>
                </a:solidFill>
              </a:rPr>
              <a:t>nové kódy</a:t>
            </a:r>
            <a:r>
              <a:rPr lang="cs-CZ" sz="1600" dirty="0">
                <a:solidFill>
                  <a:schemeClr val="accent5">
                    <a:lumMod val="50000"/>
                  </a:schemeClr>
                </a:solidFill>
              </a:rPr>
              <a:t>; pokud vyplňujete, je třeba se s nimi seznámit a užívat)</a:t>
            </a:r>
          </a:p>
          <a:p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020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ISBN, </a:t>
            </a: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024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druhý indikátor 2 ISMN, </a:t>
            </a:r>
            <a:r>
              <a:rPr lang="cs-CZ" sz="3000" dirty="0">
                <a:solidFill>
                  <a:schemeClr val="accent5">
                    <a:lumMod val="50000"/>
                  </a:schemeClr>
                </a:solidFill>
              </a:rPr>
              <a:t>028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nakladatelské číslo – 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zápis jako doposud, pozor přibylo</a:t>
            </a:r>
            <a:r>
              <a:rPr lang="cs-CZ" sz="2200" dirty="0"/>
              <a:t> </a:t>
            </a:r>
            <a:r>
              <a:rPr lang="cs-CZ" sz="2200" dirty="0" err="1">
                <a:solidFill>
                  <a:srgbClr val="FF0000"/>
                </a:solidFill>
              </a:rPr>
              <a:t>podpole</a:t>
            </a:r>
            <a:r>
              <a:rPr lang="cs-CZ" sz="2200" dirty="0">
                <a:solidFill>
                  <a:srgbClr val="FF0000"/>
                </a:solidFill>
              </a:rPr>
              <a:t> </a:t>
            </a:r>
            <a:r>
              <a:rPr lang="en-US" sz="2200" dirty="0">
                <a:solidFill>
                  <a:srgbClr val="FF0000"/>
                </a:solidFill>
              </a:rPr>
              <a:t>$</a:t>
            </a:r>
            <a:r>
              <a:rPr lang="cs-CZ" sz="2200" dirty="0">
                <a:solidFill>
                  <a:srgbClr val="FF0000"/>
                </a:solidFill>
              </a:rPr>
              <a:t>q</a:t>
            </a:r>
            <a:r>
              <a:rPr lang="cs-CZ" sz="2200" dirty="0"/>
              <a:t> </a:t>
            </a:r>
            <a:r>
              <a:rPr lang="cs-CZ" sz="2200" dirty="0">
                <a:solidFill>
                  <a:schemeClr val="accent5">
                    <a:lumMod val="50000"/>
                  </a:schemeClr>
                </a:solidFill>
              </a:rPr>
              <a:t>– podrobněji způsob zápisu popsán v MARC 21 a Metodice…</a:t>
            </a:r>
          </a:p>
          <a:p>
            <a:pPr marL="0" indent="0">
              <a:buNone/>
            </a:pPr>
            <a:endParaRPr lang="cs-CZ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08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0538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kódované údaje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040 Zdroj katalogizace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	záznamy v RDA musí obsahovat navíc 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podpole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$e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rda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sz="2000" i="1" dirty="0">
                <a:solidFill>
                  <a:schemeClr val="bg2">
                    <a:lumMod val="75000"/>
                  </a:schemeClr>
                </a:solidFill>
              </a:rPr>
              <a:t>(do šablon!)</a:t>
            </a:r>
          </a:p>
          <a:p>
            <a:pPr marL="0" indent="0">
              <a:buNone/>
            </a:pPr>
            <a:endParaRPr lang="cs-CZ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041 praxe se u hudebnin nemění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FF0000"/>
                </a:solidFill>
              </a:rPr>
              <a:t>nová </a:t>
            </a:r>
            <a:r>
              <a:rPr lang="cs-CZ" sz="2000" dirty="0" err="1">
                <a:solidFill>
                  <a:srgbClr val="FF0000"/>
                </a:solidFill>
              </a:rPr>
              <a:t>podpole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$k, $</a:t>
            </a:r>
            <a:r>
              <a:rPr lang="cs-CZ" sz="2000" dirty="0">
                <a:solidFill>
                  <a:srgbClr val="FF0000"/>
                </a:solidFill>
              </a:rPr>
              <a:t>m, </a:t>
            </a:r>
            <a:r>
              <a:rPr lang="en-US" sz="2000" dirty="0">
                <a:solidFill>
                  <a:srgbClr val="FF0000"/>
                </a:solidFill>
              </a:rPr>
              <a:t>$</a:t>
            </a:r>
            <a:r>
              <a:rPr lang="cs-CZ" sz="2000" dirty="0">
                <a:solidFill>
                  <a:srgbClr val="FF0000"/>
                </a:solidFill>
              </a:rPr>
              <a:t>n</a:t>
            </a: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043, 044, 045, 048, 072, 080 – beze změn v zápisu</a:t>
            </a:r>
          </a:p>
          <a:p>
            <a:pPr marL="0" indent="0">
              <a:buNone/>
            </a:pPr>
            <a:endParaRPr lang="cs-CZ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69297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80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59568" y="404664"/>
            <a:ext cx="8851232" cy="129614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oblast údajů o názvu a odpovědnosti</a:t>
            </a:r>
            <a:br>
              <a:rPr lang="cs-CZ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3200" dirty="0">
                <a:solidFill>
                  <a:schemeClr val="accent5">
                    <a:lumMod val="50000"/>
                  </a:schemeClr>
                </a:solidFill>
              </a:rPr>
              <a:t>MARC 21, pole 245 (N)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34716" y="1988840"/>
            <a:ext cx="9176084" cy="4752528"/>
          </a:xfrm>
        </p:spPr>
        <p:txBody>
          <a:bodyPr>
            <a:normAutofit fontScale="85000" lnSpcReduction="10000"/>
          </a:bodyPr>
          <a:lstStyle/>
          <a:p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hlavní změna – absence 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</a:rPr>
              <a:t>podpole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$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h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[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hudebnina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]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tento údaj rozepíšeme jinou formou v bibliografickém záznamu dále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	 v polích 336-338</a:t>
            </a: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p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ro zápis údajů v této oblasti aplikujeme pravidla pro textové dokumenty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accent5">
                    <a:lumMod val="50000"/>
                  </a:schemeClr>
                </a:solidFill>
              </a:rPr>
              <a:t>změny pro oblast hlavního názvu, další názvové informace, souběžného názvu i údajů o odpovědnosti platí i pro katalogizaci hudebnin </a:t>
            </a:r>
          </a:p>
          <a:p>
            <a:pPr marL="0" indent="0">
              <a:buNone/>
            </a:pP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Příklady zápisu: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24500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aČeští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moderní skladatelé mládeži =$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bFor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young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people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from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modern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Czech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composers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=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Tschechische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moderne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Komponisten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schreiben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für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die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Jugend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: piano /$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ceditor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Věra Jůzlová</a:t>
            </a:r>
          </a:p>
          <a:p>
            <a:pPr marL="0" indent="0">
              <a:buNone/>
            </a:pP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24514	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aThe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authentic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collection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:$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bhighlights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from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the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authentic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editions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of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Rachmaninoff's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solo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piano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works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/$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cSergei</a:t>
            </a:r>
            <a:r>
              <a:rPr lang="cs-CZ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5">
                    <a:lumMod val="50000"/>
                  </a:schemeClr>
                </a:solidFill>
              </a:rPr>
              <a:t>Rachmaninoff</a:t>
            </a: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6832" y="6381329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265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3102</TotalTime>
  <Words>4881</Words>
  <Application>Microsoft Office PowerPoint</Application>
  <PresentationFormat>Širokoúhlá obrazovka</PresentationFormat>
  <Paragraphs>470</Paragraphs>
  <Slides>41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7" baseType="lpstr">
      <vt:lpstr>Arial</vt:lpstr>
      <vt:lpstr>Bookman Old Style</vt:lpstr>
      <vt:lpstr>Calibri</vt:lpstr>
      <vt:lpstr>Calibri Light</vt:lpstr>
      <vt:lpstr>Wingdings</vt:lpstr>
      <vt:lpstr>Motiv Office</vt:lpstr>
      <vt:lpstr>Bibliografický popis podle pravidel RDA hudebniny</vt:lpstr>
      <vt:lpstr>Prezentace aplikace PowerPoint</vt:lpstr>
      <vt:lpstr>I zde platí „zjednodušené základní zásady popisu“</vt:lpstr>
      <vt:lpstr>užitečné ke studiu</vt:lpstr>
      <vt:lpstr>Terminologie RDA z hlediska hudebniny</vt:lpstr>
      <vt:lpstr> preferované prameny popisu  při katalogizaci hudebnin</vt:lpstr>
      <vt:lpstr>kódované údaje 1 (MARC 21, návěští, pole 001-080)</vt:lpstr>
      <vt:lpstr>kódované údaje 2</vt:lpstr>
      <vt:lpstr>oblast údajů o názvu a odpovědnosti MARC 21, pole 245 (N)</vt:lpstr>
      <vt:lpstr>hlavní záhlaví (MARC 21 pole 100 (N)) pro hudebniny</vt:lpstr>
      <vt:lpstr>unifikovaný název</vt:lpstr>
      <vt:lpstr>unifikovaný název</vt:lpstr>
      <vt:lpstr>   oblast údajů o vydání MARC 21/pole 250/opakovatelné       </vt:lpstr>
      <vt:lpstr> oblast nakladatelských údajů, údajů o vytvoření díla a údajů o autorských právech MARC 21/pole 264/opakovatelné</vt:lpstr>
      <vt:lpstr>oblast údajů fyzického popisu    1 MARC 21/pole 300 – fyzický popis/opakovatelné</vt:lpstr>
      <vt:lpstr> oblast údajů fyzického popisu    2 MARC 21/pole 300 – fyzický popis/opakovatelné </vt:lpstr>
      <vt:lpstr> oblast údajů fyzického popisu  3 příklady zápisu rozsahu obecně (pole 300 podpole $a)  1.1  </vt:lpstr>
      <vt:lpstr> oblast údajů fyzického popisu  4 příklady zápisu rozsahu obecně (pole 300 podpole $a)   1.2 </vt:lpstr>
      <vt:lpstr> oblast údajů fyzického popisu  5 příklady zápisu rozsahu (pole 300 podpole $a)   2 </vt:lpstr>
      <vt:lpstr>oblast údajů fyzického popisu  6 příklady zápisu rozsahu (pole 300 podpole $a)   3.1</vt:lpstr>
      <vt:lpstr>oblast údajů fyzického popisu  7 příklady zápisu rozsahu (pole 300 podpole $a)   3.2</vt:lpstr>
      <vt:lpstr>oblast údajů fyzického popisu  8 příklady zápisu rozsahu (pole 300 podpole $a)   3.3</vt:lpstr>
      <vt:lpstr> oblast údajů fyzického popisu  9 příklady zápisu rozsahu (pole 300 podpole $a)   4 </vt:lpstr>
      <vt:lpstr>pole 336(O), 337(O), 338 (O) </vt:lpstr>
      <vt:lpstr>pole 336, 337, 338</vt:lpstr>
      <vt:lpstr>pole 336, 337, 338 příklady zápisu       1</vt:lpstr>
      <vt:lpstr>pole 336, 337, 338 příklady zápisu       2</vt:lpstr>
      <vt:lpstr>pole 336, 337, 338 příklady zápisu      3</vt:lpstr>
      <vt:lpstr>pole 380, 381, 382, 383, 384</vt:lpstr>
      <vt:lpstr>příklad úplné katalogizace (nepovinné údaje MZ modře)  1 autor 1 skladba  1</vt:lpstr>
      <vt:lpstr>1 autor 1 skladba  2</vt:lpstr>
      <vt:lpstr>1 autor 1 skladba  3</vt:lpstr>
      <vt:lpstr>příklad úplné katalogizace (nepovinné údaje MZ modře) společný název, více autorů 1</vt:lpstr>
      <vt:lpstr>společný název, více autorů 2</vt:lpstr>
      <vt:lpstr>společný název, více autorů 3</vt:lpstr>
      <vt:lpstr>společný název, více autorů 4</vt:lpstr>
      <vt:lpstr>společný název, více autorů 5</vt:lpstr>
      <vt:lpstr> příklad úplné  katalogizace autoritní záznam vazby autor / název   </vt:lpstr>
      <vt:lpstr>ukázka možné šablony pro hudebniny  úplný záznam, změny vyznačeny barevně</vt:lpstr>
      <vt:lpstr>ukázka možné šablony pro hudebniny pokračování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Bibliografický popis podle pravidel RDA hudebniny</dc:title>
  <dc:creator>Hanka</dc:creator>
  <cp:lastModifiedBy>Wolfová Pavlína</cp:lastModifiedBy>
  <cp:revision>206</cp:revision>
  <dcterms:created xsi:type="dcterms:W3CDTF">2015-01-15T15:08:41Z</dcterms:created>
  <dcterms:modified xsi:type="dcterms:W3CDTF">2025-03-05T10:46:00Z</dcterms:modified>
</cp:coreProperties>
</file>