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9"/>
  </p:notesMasterIdLst>
  <p:handoutMasterIdLst>
    <p:handoutMasterId r:id="rId40"/>
  </p:handoutMasterIdLst>
  <p:sldIdLst>
    <p:sldId id="256" r:id="rId2"/>
    <p:sldId id="286" r:id="rId3"/>
    <p:sldId id="329" r:id="rId4"/>
    <p:sldId id="304" r:id="rId5"/>
    <p:sldId id="258" r:id="rId6"/>
    <p:sldId id="266" r:id="rId7"/>
    <p:sldId id="269" r:id="rId8"/>
    <p:sldId id="305" r:id="rId9"/>
    <p:sldId id="310" r:id="rId10"/>
    <p:sldId id="289" r:id="rId11"/>
    <p:sldId id="291" r:id="rId12"/>
    <p:sldId id="330" r:id="rId13"/>
    <p:sldId id="273" r:id="rId14"/>
    <p:sldId id="292" r:id="rId15"/>
    <p:sldId id="307" r:id="rId16"/>
    <p:sldId id="311" r:id="rId17"/>
    <p:sldId id="312" r:id="rId18"/>
    <p:sldId id="308" r:id="rId19"/>
    <p:sldId id="309" r:id="rId20"/>
    <p:sldId id="293" r:id="rId21"/>
    <p:sldId id="294" r:id="rId22"/>
    <p:sldId id="314" r:id="rId23"/>
    <p:sldId id="315" r:id="rId24"/>
    <p:sldId id="296" r:id="rId25"/>
    <p:sldId id="300" r:id="rId26"/>
    <p:sldId id="303" r:id="rId27"/>
    <p:sldId id="316" r:id="rId28"/>
    <p:sldId id="317" r:id="rId29"/>
    <p:sldId id="318" r:id="rId30"/>
    <p:sldId id="320" r:id="rId31"/>
    <p:sldId id="322" r:id="rId32"/>
    <p:sldId id="328" r:id="rId33"/>
    <p:sldId id="324" r:id="rId34"/>
    <p:sldId id="325" r:id="rId35"/>
    <p:sldId id="326" r:id="rId36"/>
    <p:sldId id="301" r:id="rId37"/>
    <p:sldId id="302" r:id="rId38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 varScale="1">
        <p:scale>
          <a:sx n="107" d="100"/>
          <a:sy n="107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441B5-9BD9-401A-BD0E-9BD07FE42C59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16D0F-CF07-43A8-92D1-7E0B74882F2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2894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916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3276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3276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4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dirty="0">
                <a:solidFill>
                  <a:srgbClr val="002060"/>
                </a:solidFill>
                <a:latin typeface="Bookman Old Style" pitchFamily="18" charset="0"/>
              </a:rPr>
              <a:t>Bibliografický popis kartografických dokumentů podle pravidel RDA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Ivana Andresová</a:t>
            </a:r>
          </a:p>
          <a:p>
            <a:r>
              <a:rPr lang="cs-CZ" sz="2400">
                <a:solidFill>
                  <a:schemeClr val="accent5">
                    <a:lumMod val="75000"/>
                  </a:schemeClr>
                </a:solidFill>
              </a:rPr>
              <a:t>březen </a:t>
            </a:r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2016</a:t>
            </a: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8131"/>
          </a:xfrm>
        </p:spPr>
        <p:txBody>
          <a:bodyPr>
            <a:noAutofit/>
          </a:bodyPr>
          <a:lstStyle/>
          <a:p>
            <a:r>
              <a:rPr lang="cs-CZ" altLang="cs-CZ" sz="2200" dirty="0"/>
              <a:t>pokud na popisovaném zdroji  není měřítko uvedeno, převezměte měřítko z jiného zdroje. Pokud měřítko není vyjádřeno jako symbolický zlomek, převeďte ho do tvaru symbolického zlomku </a:t>
            </a:r>
            <a:br>
              <a:rPr lang="cs-CZ" altLang="cs-CZ" sz="2200" dirty="0"/>
            </a:br>
            <a:r>
              <a:rPr lang="cs-CZ" altLang="cs-CZ" sz="2200" dirty="0"/>
              <a:t>(př. </a:t>
            </a:r>
            <a:r>
              <a:rPr lang="cs-CZ" altLang="cs-CZ" sz="2200" dirty="0">
                <a:solidFill>
                  <a:srgbClr val="FF0000"/>
                </a:solidFill>
              </a:rPr>
              <a:t>Měřítko 1:72</a:t>
            </a:r>
            <a:r>
              <a:rPr lang="cs-CZ" altLang="cs-CZ" sz="2200" dirty="0"/>
              <a:t>)</a:t>
            </a:r>
          </a:p>
          <a:p>
            <a:r>
              <a:rPr lang="cs-CZ" altLang="cs-CZ" sz="2200" dirty="0"/>
              <a:t>pokud měřítko nelze převzít ani z jiného zdroje, odhadněte symbolický zlomek z grafického měřítka nebo souřadnicové sítě </a:t>
            </a:r>
            <a:br>
              <a:rPr lang="cs-CZ" altLang="cs-CZ" sz="2200" dirty="0"/>
            </a:br>
            <a:r>
              <a:rPr lang="cs-CZ" altLang="cs-CZ" sz="2200" dirty="0"/>
              <a:t>a uveďte odhadnutý symbolický zlomek za výraz „</a:t>
            </a:r>
            <a:r>
              <a:rPr lang="cs-CZ" altLang="cs-CZ" sz="2200" dirty="0">
                <a:solidFill>
                  <a:srgbClr val="FF0000"/>
                </a:solidFill>
              </a:rPr>
              <a:t>přibližně</a:t>
            </a:r>
            <a:r>
              <a:rPr lang="cs-CZ" altLang="cs-CZ" sz="2200" dirty="0"/>
              <a:t>“ </a:t>
            </a:r>
            <a:br>
              <a:rPr lang="cs-CZ" altLang="cs-CZ" sz="2200" dirty="0"/>
            </a:br>
            <a:r>
              <a:rPr lang="cs-CZ" altLang="cs-CZ" sz="2200" dirty="0"/>
              <a:t>(př. </a:t>
            </a:r>
            <a:r>
              <a:rPr lang="cs-CZ" altLang="cs-CZ" sz="2200" dirty="0">
                <a:solidFill>
                  <a:srgbClr val="FF0000"/>
                </a:solidFill>
              </a:rPr>
              <a:t>Měřítko přibližně 1:1 200</a:t>
            </a:r>
            <a:r>
              <a:rPr lang="cs-CZ" altLang="cs-CZ" sz="2200" dirty="0"/>
              <a:t>)</a:t>
            </a:r>
          </a:p>
          <a:p>
            <a:r>
              <a:rPr lang="cs-CZ" altLang="cs-CZ" sz="2200" dirty="0"/>
              <a:t>pokud měřítko nelze určit nebo odhadnout žádným způsobem výše uvedeným, uveďte výraz </a:t>
            </a:r>
            <a:r>
              <a:rPr lang="cs-CZ" altLang="cs-CZ" sz="2200" dirty="0">
                <a:solidFill>
                  <a:srgbClr val="FF0000"/>
                </a:solidFill>
              </a:rPr>
              <a:t>Měřítko neuvedeno </a:t>
            </a:r>
            <a:r>
              <a:rPr lang="cs-CZ" altLang="cs-CZ" sz="2200" i="1" dirty="0"/>
              <a:t>(</a:t>
            </a:r>
            <a:r>
              <a:rPr lang="cs-CZ" altLang="cs-CZ" sz="2200" i="1" dirty="0" err="1"/>
              <a:t>Scale</a:t>
            </a:r>
            <a:r>
              <a:rPr lang="cs-CZ" altLang="cs-CZ" sz="2200" i="1" dirty="0"/>
              <a:t> not </a:t>
            </a:r>
            <a:r>
              <a:rPr lang="cs-CZ" altLang="cs-CZ" sz="2200" i="1" dirty="0" err="1"/>
              <a:t>given</a:t>
            </a:r>
            <a:r>
              <a:rPr lang="cs-CZ" altLang="cs-CZ" sz="2200" i="1" dirty="0"/>
              <a:t>).</a:t>
            </a:r>
          </a:p>
          <a:p>
            <a:pPr marL="352425" indent="0">
              <a:spcBef>
                <a:spcPts val="0"/>
              </a:spcBef>
              <a:buNone/>
            </a:pPr>
            <a:r>
              <a:rPr lang="cs-CZ" altLang="cs-CZ" sz="2200" b="1" i="1" dirty="0"/>
              <a:t>Alternativní pravidlo</a:t>
            </a:r>
            <a:r>
              <a:rPr lang="cs-CZ" altLang="cs-CZ" sz="2200" i="1" dirty="0"/>
              <a:t>: </a:t>
            </a:r>
            <a:r>
              <a:rPr lang="cs-CZ" altLang="cs-CZ" sz="2200" dirty="0"/>
              <a:t>odhadněte měřítko srovnáním </a:t>
            </a:r>
            <a:br>
              <a:rPr lang="cs-CZ" altLang="cs-CZ" sz="2200" dirty="0"/>
            </a:br>
            <a:r>
              <a:rPr lang="cs-CZ" altLang="cs-CZ" sz="2200" dirty="0"/>
              <a:t>s kartografickým dokumentem se známým měřítkem a uveďte odhadnuté měřítko za výraz „přibližně“. Pokud měřítko nelze určit srovnáním, uveďte výraz Měřítko neuvedeno</a:t>
            </a:r>
            <a:r>
              <a:rPr lang="cs-CZ" altLang="cs-CZ" sz="2200" dirty="0">
                <a:solidFill>
                  <a:srgbClr val="FF0000"/>
                </a:solidFill>
              </a:rPr>
              <a:t> </a:t>
            </a:r>
            <a:r>
              <a:rPr lang="cs-CZ" altLang="cs-CZ" sz="2200" i="1" dirty="0"/>
              <a:t>(</a:t>
            </a:r>
            <a:r>
              <a:rPr lang="cs-CZ" altLang="cs-CZ" sz="2200" i="1" dirty="0" err="1"/>
              <a:t>Scale</a:t>
            </a:r>
            <a:r>
              <a:rPr lang="cs-CZ" altLang="cs-CZ" sz="2200" i="1" dirty="0"/>
              <a:t> not </a:t>
            </a:r>
            <a:r>
              <a:rPr lang="cs-CZ" altLang="cs-CZ" sz="2200" i="1" dirty="0" err="1"/>
              <a:t>given</a:t>
            </a:r>
            <a:r>
              <a:rPr lang="cs-CZ" altLang="cs-CZ" sz="2200" i="1" dirty="0"/>
              <a:t>)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r>
              <a:rPr lang="cs-CZ" sz="2400" dirty="0"/>
              <a:t>MARC 21/pole 255</a:t>
            </a:r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199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altLang="cs-CZ" sz="2400" dirty="0"/>
              <a:t>pokud kartografický obsah není zakreslen v měřítku (např. nejsou zachovány proporční vzdálenosti na zobrazení), uveďte výraz </a:t>
            </a:r>
            <a:r>
              <a:rPr lang="cs-CZ" altLang="cs-CZ" sz="2400" dirty="0">
                <a:solidFill>
                  <a:srgbClr val="FF0000"/>
                </a:solidFill>
              </a:rPr>
              <a:t>Nezakresleno v měřítku </a:t>
            </a:r>
            <a:r>
              <a:rPr lang="cs-CZ" altLang="cs-CZ" sz="2400" i="1" dirty="0"/>
              <a:t>(Not </a:t>
            </a:r>
            <a:r>
              <a:rPr lang="cs-CZ" altLang="cs-CZ" sz="2400" i="1" dirty="0" err="1"/>
              <a:t>drawn</a:t>
            </a:r>
            <a:r>
              <a:rPr lang="cs-CZ" altLang="cs-CZ" sz="2400" i="1" dirty="0"/>
              <a:t> to </a:t>
            </a:r>
            <a:r>
              <a:rPr lang="cs-CZ" altLang="cs-CZ" sz="2400" i="1" dirty="0" err="1"/>
              <a:t>scale</a:t>
            </a:r>
            <a:r>
              <a:rPr lang="cs-CZ" altLang="cs-CZ" sz="2400" i="1" dirty="0"/>
              <a:t>)</a:t>
            </a:r>
            <a:endParaRPr lang="cs-CZ" altLang="cs-CZ" sz="2400" dirty="0"/>
          </a:p>
          <a:p>
            <a:r>
              <a:rPr lang="cs-CZ" altLang="cs-CZ" sz="2400" dirty="0"/>
              <a:t>7.25.1.4  Více než jedno měřítko  </a:t>
            </a:r>
          </a:p>
          <a:p>
            <a:r>
              <a:rPr lang="cs-CZ" altLang="cs-CZ" sz="2400" dirty="0"/>
              <a:t>pokud měřítko v rámci jedné mapy kolísá a jsou známy jeho největší a nejmenší hodnoty, uveďte obě měřítka a spojte je spojovníkem (př. </a:t>
            </a:r>
            <a:r>
              <a:rPr lang="cs-CZ" altLang="cs-CZ" sz="2400" dirty="0">
                <a:solidFill>
                  <a:srgbClr val="FF0000"/>
                </a:solidFill>
              </a:rPr>
              <a:t>Měřítko 1:15 000-1:25 000</a:t>
            </a:r>
            <a:r>
              <a:rPr lang="cs-CZ" altLang="cs-CZ" sz="2400" dirty="0"/>
              <a:t>)</a:t>
            </a:r>
            <a:r>
              <a:rPr lang="cs-CZ" altLang="cs-CZ" sz="2400" dirty="0">
                <a:solidFill>
                  <a:srgbClr val="C00000"/>
                </a:solidFill>
              </a:rPr>
              <a:t>. </a:t>
            </a:r>
            <a:r>
              <a:rPr lang="cs-CZ" altLang="cs-CZ" sz="2400" dirty="0"/>
              <a:t>Pokud hodnoty známy nejsou, uveďte výraz </a:t>
            </a:r>
            <a:r>
              <a:rPr lang="cs-CZ" altLang="cs-CZ" sz="2400" dirty="0">
                <a:solidFill>
                  <a:srgbClr val="FF0000"/>
                </a:solidFill>
              </a:rPr>
              <a:t>Měřítko se mění </a:t>
            </a:r>
            <a:r>
              <a:rPr lang="cs-CZ" altLang="cs-CZ" sz="2400" i="1" dirty="0"/>
              <a:t>(</a:t>
            </a:r>
            <a:r>
              <a:rPr lang="cs-CZ" altLang="cs-CZ" sz="2400" i="1" dirty="0" err="1"/>
              <a:t>Scale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varies</a:t>
            </a:r>
            <a:r>
              <a:rPr lang="cs-CZ" altLang="cs-CZ" sz="2400" i="1" dirty="0"/>
              <a:t>)</a:t>
            </a:r>
          </a:p>
          <a:p>
            <a:r>
              <a:rPr lang="cs-CZ" sz="2400" dirty="0"/>
              <a:t>pokud zdroj obsahuje vice než jednu mapu a hlavní mapy mají více než jedno měřítko, uveďte výraz </a:t>
            </a:r>
            <a:r>
              <a:rPr lang="cs-CZ" sz="2400" dirty="0">
                <a:solidFill>
                  <a:srgbClr val="FF0000"/>
                </a:solidFill>
              </a:rPr>
              <a:t>Měřítka různá </a:t>
            </a:r>
            <a:r>
              <a:rPr lang="cs-CZ" sz="2400" i="1" dirty="0"/>
              <a:t>(</a:t>
            </a:r>
            <a:r>
              <a:rPr lang="cs-CZ" sz="2400" i="1" dirty="0" err="1"/>
              <a:t>Scales</a:t>
            </a:r>
            <a:r>
              <a:rPr lang="cs-CZ" sz="2400" i="1" dirty="0"/>
              <a:t> </a:t>
            </a:r>
            <a:r>
              <a:rPr lang="cs-CZ" sz="2400" i="1" dirty="0" err="1"/>
              <a:t>differ</a:t>
            </a:r>
            <a:r>
              <a:rPr lang="cs-CZ" sz="2400" i="1" dirty="0"/>
              <a:t>)</a:t>
            </a:r>
          </a:p>
          <a:p>
            <a:pPr marL="352425" indent="0">
              <a:spcBef>
                <a:spcPts val="0"/>
              </a:spcBef>
              <a:buNone/>
            </a:pPr>
            <a:r>
              <a:rPr lang="cs-CZ" sz="2400" b="1" i="1" dirty="0"/>
              <a:t>Alternativní pravidlo</a:t>
            </a:r>
            <a:r>
              <a:rPr lang="cs-CZ" sz="2400" i="1" dirty="0"/>
              <a:t>: </a:t>
            </a:r>
            <a:r>
              <a:rPr lang="cs-CZ" sz="2400" dirty="0"/>
              <a:t>uveďte všechna měřítka, každé měřítko zvlášť</a:t>
            </a:r>
            <a:endParaRPr lang="cs-CZ" sz="2400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r>
              <a:rPr lang="cs-CZ" sz="2400" dirty="0"/>
              <a:t>MARC 21/pole 255</a:t>
            </a:r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8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sz="2400" dirty="0"/>
              <a:t>7.26. Kartografické zobrazení (255$b), </a:t>
            </a:r>
            <a:r>
              <a:rPr lang="cs-CZ" altLang="cs-CZ" sz="2400" i="1" dirty="0"/>
              <a:t>nepovinný údaj  v MZ</a:t>
            </a:r>
          </a:p>
          <a:p>
            <a:r>
              <a:rPr lang="cs-CZ" altLang="cs-CZ" sz="2400" dirty="0"/>
              <a:t>Údaj o kartografickém zobrazení se skládá z názvu zobrazení, souvisí s kódovaným polem 008, kde se na pozici 22-23 zapisuje ve formě písmenného kódu (seznam typů zobrazení s kódy)                       </a:t>
            </a:r>
            <a:r>
              <a:rPr lang="cs-CZ" altLang="cs-CZ" sz="2400" dirty="0">
                <a:solidFill>
                  <a:srgbClr val="FF0000"/>
                </a:solidFill>
              </a:rPr>
              <a:t>255$bKřovákovo (obecné konformní kuželové) zobrazení          255$bazimutální stejnoploché zobrazení</a:t>
            </a:r>
          </a:p>
          <a:p>
            <a:r>
              <a:rPr lang="cs-CZ" altLang="cs-CZ" sz="2400" dirty="0"/>
              <a:t>7.4. Souřadnice (255$c), </a:t>
            </a:r>
            <a:r>
              <a:rPr lang="cs-CZ" altLang="cs-CZ" sz="2400" i="1" dirty="0"/>
              <a:t>nepovinný údaj v MZ                       </a:t>
            </a:r>
            <a:r>
              <a:rPr lang="cs-CZ" altLang="cs-CZ" sz="2400" dirty="0"/>
              <a:t>zeměpisná délka a šířka</a:t>
            </a:r>
            <a:endParaRPr lang="cs-CZ" altLang="cs-CZ" sz="2400" i="1" dirty="0"/>
          </a:p>
          <a:p>
            <a:r>
              <a:rPr lang="cs-CZ" altLang="cs-CZ" sz="2400" dirty="0"/>
              <a:t>PS – sekce kartografické dokumenty odsouhlasila v dubnu 2015 </a:t>
            </a:r>
            <a:r>
              <a:rPr lang="cs-CZ" sz="2400" dirty="0"/>
              <a:t>mezinárodně srozumitelný zápis souřadnic v </a:t>
            </a:r>
            <a:r>
              <a:rPr lang="cs-CZ" sz="2400" dirty="0" err="1"/>
              <a:t>podpoli</a:t>
            </a:r>
            <a:r>
              <a:rPr lang="cs-CZ" sz="2400" dirty="0"/>
              <a:t> 255$c,  tj. nahrazení zkratek </a:t>
            </a:r>
            <a:r>
              <a:rPr lang="cs-CZ" sz="2400" dirty="0" err="1"/>
              <a:t>z.d</a:t>
            </a:r>
            <a:r>
              <a:rPr lang="cs-CZ" sz="2400" dirty="0"/>
              <a:t>., </a:t>
            </a:r>
            <a:r>
              <a:rPr lang="cs-CZ" sz="2400" dirty="0" err="1"/>
              <a:t>v.d</a:t>
            </a:r>
            <a:r>
              <a:rPr lang="cs-CZ" sz="2400" dirty="0"/>
              <a:t>., </a:t>
            </a:r>
            <a:r>
              <a:rPr lang="cs-CZ" sz="2400" dirty="0" err="1"/>
              <a:t>s.š</a:t>
            </a:r>
            <a:r>
              <a:rPr lang="cs-CZ" sz="2400" dirty="0"/>
              <a:t>., </a:t>
            </a:r>
            <a:r>
              <a:rPr lang="cs-CZ" sz="2400" dirty="0" err="1"/>
              <a:t>j.š</a:t>
            </a:r>
            <a:r>
              <a:rPr lang="cs-CZ" sz="2400" dirty="0"/>
              <a:t>.  abecedními znaky W (= západní délka), E (= východní délka), N (= severní šířka) a S (= jižní šířka)                     </a:t>
            </a:r>
            <a:r>
              <a:rPr lang="cs-CZ" altLang="cs-CZ" sz="2400" dirty="0">
                <a:solidFill>
                  <a:srgbClr val="FF0000"/>
                </a:solidFill>
              </a:rPr>
              <a:t>255$c</a:t>
            </a:r>
            <a:r>
              <a:rPr lang="cs-CZ" sz="2400" dirty="0">
                <a:solidFill>
                  <a:srgbClr val="FF0000"/>
                </a:solidFill>
              </a:rPr>
              <a:t>(E 12°03′59″--E 18°50′29″/N 51°04′52″--N 48°31′11″)</a:t>
            </a:r>
            <a:endParaRPr lang="cs-CZ" altLang="cs-CZ" sz="2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r>
              <a:rPr lang="cs-CZ" sz="2400" dirty="0"/>
              <a:t>MARC 21/pole 255</a:t>
            </a:r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30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21462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200" dirty="0">
                <a:solidFill>
                  <a:srgbClr val="002060"/>
                </a:solidFill>
              </a:rPr>
              <a:t>Oblast nakladatelských údajů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3300" dirty="0">
                <a:solidFill>
                  <a:srgbClr val="002060"/>
                </a:solidFill>
              </a:rPr>
              <a:t>MARC 21/pole 264/opakovatelné – </a:t>
            </a:r>
            <a:r>
              <a:rPr lang="cs-CZ" sz="3300" u="sng" dirty="0">
                <a:solidFill>
                  <a:srgbClr val="C00000"/>
                </a:solidFill>
              </a:rPr>
              <a:t>vše změna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492896"/>
            <a:ext cx="8435280" cy="4104456"/>
          </a:xfrm>
        </p:spPr>
        <p:txBody>
          <a:bodyPr>
            <a:noAutofit/>
          </a:bodyPr>
          <a:lstStyle/>
          <a:p>
            <a:r>
              <a:rPr lang="cs-CZ" sz="2400" dirty="0"/>
              <a:t>zápis stejný jako u tištěných monografií</a:t>
            </a:r>
          </a:p>
          <a:p>
            <a:r>
              <a:rPr lang="cs-CZ" sz="2400" b="1" dirty="0"/>
              <a:t>povinné</a:t>
            </a:r>
            <a:r>
              <a:rPr lang="cs-CZ" sz="2400" dirty="0"/>
              <a:t> je vždy pole 264 s druhým indikátorem 1 a</a:t>
            </a:r>
            <a:r>
              <a:rPr lang="cs-CZ" sz="2400" b="1" dirty="0"/>
              <a:t> </a:t>
            </a:r>
            <a:r>
              <a:rPr lang="cs-CZ" sz="2400" dirty="0"/>
              <a:t>místo vydání, jméno nakladatele a datum vydání</a:t>
            </a:r>
          </a:p>
          <a:p>
            <a:r>
              <a:rPr lang="cs-CZ" sz="2400" dirty="0"/>
              <a:t>přepis nakladatele tak, jak je uveden v prameni popisu (2.7.4)</a:t>
            </a:r>
          </a:p>
          <a:p>
            <a:r>
              <a:rPr lang="cs-CZ" sz="2400" dirty="0"/>
              <a:t>nelze údaje zjistit – </a:t>
            </a:r>
            <a:r>
              <a:rPr lang="cs-CZ" sz="2400" dirty="0">
                <a:solidFill>
                  <a:srgbClr val="C00000"/>
                </a:solidFill>
              </a:rPr>
              <a:t>žádné zkratky </a:t>
            </a:r>
            <a:r>
              <a:rPr lang="cs-CZ" sz="2400" dirty="0"/>
              <a:t>[</a:t>
            </a:r>
            <a:r>
              <a:rPr lang="cs-CZ" sz="2400" dirty="0" err="1"/>
              <a:t>S.l</a:t>
            </a:r>
            <a:r>
              <a:rPr lang="cs-CZ" sz="2400" dirty="0"/>
              <a:t>. : </a:t>
            </a:r>
            <a:r>
              <a:rPr lang="cs-CZ" sz="2400" dirty="0" err="1"/>
              <a:t>s.n</a:t>
            </a:r>
            <a:r>
              <a:rPr lang="cs-CZ" sz="2400" dirty="0"/>
              <a:t>.], </a:t>
            </a:r>
            <a:r>
              <a:rPr lang="cs-CZ" sz="2400" dirty="0">
                <a:solidFill>
                  <a:srgbClr val="C00000"/>
                </a:solidFill>
              </a:rPr>
              <a:t>ale:</a:t>
            </a:r>
            <a:r>
              <a:rPr lang="cs-CZ" sz="2400" dirty="0"/>
              <a:t> [</a:t>
            </a:r>
            <a:r>
              <a:rPr lang="cs-CZ" sz="2400" i="1" dirty="0"/>
              <a:t>Místo vydání není známé] : [nakladatel není známý], </a:t>
            </a:r>
            <a:r>
              <a:rPr lang="cs-CZ" sz="2400" dirty="0"/>
              <a:t>vždy bychom měli doplnit alespoň přibližné datum vydání a neuvádět výraz </a:t>
            </a:r>
            <a:r>
              <a:rPr lang="cs-CZ" sz="2400" i="1" dirty="0"/>
              <a:t>[datum vydání není známé] </a:t>
            </a:r>
            <a:r>
              <a:rPr lang="cs-CZ" sz="2400" dirty="0"/>
              <a:t>(2.7.4.7)</a:t>
            </a:r>
          </a:p>
          <a:p>
            <a:r>
              <a:rPr lang="cs-CZ" sz="2400" i="1" dirty="0"/>
              <a:t>264 -1 $</a:t>
            </a:r>
            <a:r>
              <a:rPr lang="cs-CZ" sz="2400" i="1" dirty="0" err="1"/>
              <a:t>aPraha</a:t>
            </a:r>
            <a:r>
              <a:rPr lang="cs-CZ" sz="2400" i="1" dirty="0"/>
              <a:t> : $</a:t>
            </a:r>
            <a:r>
              <a:rPr lang="cs-CZ" sz="2400" i="1" dirty="0" err="1"/>
              <a:t>bKartografie</a:t>
            </a:r>
            <a:r>
              <a:rPr lang="cs-CZ" sz="2400" i="1" dirty="0"/>
              <a:t> Praha</a:t>
            </a:r>
            <a:r>
              <a:rPr lang="cs-CZ" sz="2400" i="1" dirty="0">
                <a:solidFill>
                  <a:srgbClr val="FF0000"/>
                </a:solidFill>
              </a:rPr>
              <a:t>,</a:t>
            </a:r>
            <a:r>
              <a:rPr lang="cs-CZ" sz="2400" i="1" dirty="0"/>
              <a:t> </a:t>
            </a:r>
            <a:r>
              <a:rPr lang="cs-CZ" sz="2400" i="1" dirty="0">
                <a:solidFill>
                  <a:srgbClr val="FF0000"/>
                </a:solidFill>
              </a:rPr>
              <a:t>a.s.</a:t>
            </a:r>
            <a:r>
              <a:rPr lang="cs-CZ" sz="2400" i="1" dirty="0"/>
              <a:t>, $c2014</a:t>
            </a:r>
          </a:p>
          <a:p>
            <a:r>
              <a:rPr lang="cs-CZ" sz="2400" i="1" dirty="0"/>
              <a:t>264 -1 $a[Rakousko?] : $b[nakladatel není známý], $c[1920]  264 -1 $</a:t>
            </a:r>
            <a:r>
              <a:rPr lang="cs-CZ" sz="2400" i="1" dirty="0" err="1"/>
              <a:t>aV</a:t>
            </a:r>
            <a:r>
              <a:rPr lang="cs-CZ" sz="2400" i="1" dirty="0"/>
              <a:t> Praze : $</a:t>
            </a:r>
            <a:r>
              <a:rPr lang="cs-CZ" sz="2400" i="1"/>
              <a:t>bnákladem</a:t>
            </a:r>
            <a:r>
              <a:rPr lang="cs-CZ" sz="2400" i="1" dirty="0"/>
              <a:t> Aloise Hynka, $c[1870?]</a:t>
            </a:r>
          </a:p>
          <a:p>
            <a:r>
              <a:rPr lang="cs-CZ" sz="2400" dirty="0"/>
              <a:t> </a:t>
            </a:r>
            <a:endParaRPr lang="cs-CZ" sz="2400" cap="small" dirty="0"/>
          </a:p>
          <a:p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RDA – rozsah (pravidlo 3.4.2)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povinný údaj v MZ </a:t>
            </a:r>
            <a:r>
              <a:rPr lang="cs-CZ" altLang="cs-CZ" sz="2400" dirty="0"/>
              <a:t>je pole 300</a:t>
            </a:r>
            <a:r>
              <a:rPr lang="en-US" altLang="cs-CZ" sz="2400" dirty="0"/>
              <a:t> $a</a:t>
            </a:r>
            <a:r>
              <a:rPr lang="cs-CZ" altLang="cs-CZ" sz="2400" dirty="0"/>
              <a:t>rozsah -&gt; souvisí s polem 338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v rámci PS dne 4.12.2014  odsouhlaseno doporučení zápisu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err="1"/>
              <a:t>podpole</a:t>
            </a:r>
            <a:r>
              <a:rPr lang="cs-CZ" altLang="cs-CZ" sz="2400" dirty="0"/>
              <a:t> $</a:t>
            </a:r>
            <a:r>
              <a:rPr lang="cs-CZ" altLang="cs-CZ" sz="2400" dirty="0" err="1"/>
              <a:t>crozměr</a:t>
            </a: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pramenem je celé provedení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zápis v českém jazyce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b="1" dirty="0"/>
              <a:t>MARC 21</a:t>
            </a:r>
            <a:r>
              <a:rPr lang="en-US" altLang="cs-CZ" sz="2400" b="1" dirty="0"/>
              <a:t>,</a:t>
            </a:r>
            <a:r>
              <a:rPr lang="cs-CZ" altLang="cs-CZ" sz="2400" b="1" dirty="0"/>
              <a:t> pole 300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/>
              <a:t>$a</a:t>
            </a:r>
            <a:r>
              <a:rPr lang="cs-CZ" altLang="cs-CZ" sz="2400" dirty="0"/>
              <a:t>Rozsah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/>
              <a:t>$b</a:t>
            </a:r>
            <a:r>
              <a:rPr lang="cs-CZ" altLang="cs-CZ" sz="2400" dirty="0"/>
              <a:t>Další fyzické údaje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/>
              <a:t>$</a:t>
            </a:r>
            <a:r>
              <a:rPr lang="cs-CZ" altLang="cs-CZ" sz="2400" dirty="0" err="1"/>
              <a:t>cRozměr</a:t>
            </a: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/>
              <a:t>$</a:t>
            </a:r>
            <a:r>
              <a:rPr lang="cs-CZ" altLang="cs-CZ" sz="2400" dirty="0" err="1"/>
              <a:t>eDoprovodný</a:t>
            </a:r>
            <a:r>
              <a:rPr lang="cs-CZ" altLang="cs-CZ" sz="2400" dirty="0"/>
              <a:t> materiál</a:t>
            </a:r>
          </a:p>
          <a:p>
            <a:endParaRPr lang="cs-CZ" sz="2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sp>
        <p:nvSpPr>
          <p:cNvPr id="2" name="Obdélník 1"/>
          <p:cNvSpPr/>
          <p:nvPr/>
        </p:nvSpPr>
        <p:spPr>
          <a:xfrm>
            <a:off x="436585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199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altLang="cs-CZ" sz="2000" b="1" dirty="0"/>
              <a:t>Rozsah kartografického zdroje </a:t>
            </a:r>
            <a:r>
              <a:rPr lang="cs-CZ" altLang="cs-CZ" sz="2000" dirty="0"/>
              <a:t>(MARC 21, pole 300$a), RDA (pravidlo</a:t>
            </a:r>
            <a:r>
              <a:rPr lang="cs-CZ" altLang="cs-CZ" sz="2000" b="1" dirty="0"/>
              <a:t> </a:t>
            </a:r>
            <a:r>
              <a:rPr lang="cs-CZ" altLang="cs-CZ" sz="2000" dirty="0"/>
              <a:t>3.4.2.2)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atlas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diagram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glóbus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mapa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model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profil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snímek dálkového průzkumu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řez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pohledová mapa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dirty="0"/>
              <a:t>u atlasů a glóbů se uvádí počet fyzických jednotek, u jiných kartografických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dirty="0"/>
              <a:t>jednotek se zapisuje počet map. K údaji o rozsahu atlasu se připojuje v ku-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dirty="0" err="1"/>
              <a:t>latých</a:t>
            </a:r>
            <a:r>
              <a:rPr lang="cs-CZ" altLang="cs-CZ" sz="2000" dirty="0"/>
              <a:t> závorkách počet stran nebo počet svazků (3.4.2.5)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2 mapy na 1 listu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1 atlas (50 stran, 20 mapových listů)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882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pokud má popisná jednotka velký počet listů nebo částí a jejich přesný počet není snadno zjistitelný, uveďte jejich přibližný počet: </a:t>
            </a:r>
            <a:r>
              <a:rPr lang="cs-CZ" sz="2400" dirty="0">
                <a:solidFill>
                  <a:srgbClr val="FF0000"/>
                </a:solidFill>
              </a:rPr>
              <a:t>přibližně 800 map</a:t>
            </a:r>
          </a:p>
          <a:p>
            <a:r>
              <a:rPr lang="cs-CZ" sz="2400" dirty="0"/>
              <a:t>pokud je více než jedna mapa na jednom nebo více listech, specifikujte počet map a počet listů </a:t>
            </a:r>
            <a:r>
              <a:rPr lang="cs-CZ" sz="2400" dirty="0">
                <a:solidFill>
                  <a:srgbClr val="FF0000"/>
                </a:solidFill>
              </a:rPr>
              <a:t>6 map na 1 listu, 8 řezů na 3 listech</a:t>
            </a:r>
          </a:p>
          <a:p>
            <a:r>
              <a:rPr lang="cs-CZ" sz="2400" dirty="0"/>
              <a:t>pokud je mapa tištěna ve více částech s označením, že tyto části patří k sobě, aby tvořily jednu nebo více map, uveďte počet kompletních map, následovaný</a:t>
            </a:r>
            <a:r>
              <a:rPr lang="cs-CZ" sz="2400" i="1" dirty="0"/>
              <a:t> </a:t>
            </a:r>
            <a:r>
              <a:rPr lang="cs-CZ" sz="2400" dirty="0"/>
              <a:t>počtem částí.      a)uveďte počet částí, pokud jsou všechny části na jednom listu </a:t>
            </a:r>
            <a:r>
              <a:rPr lang="cs-CZ" sz="2400" dirty="0">
                <a:solidFill>
                  <a:srgbClr val="FF0000"/>
                </a:solidFill>
              </a:rPr>
              <a:t>1 mapa ve 3 částech                                                             </a:t>
            </a:r>
            <a:r>
              <a:rPr lang="cs-CZ" sz="2400" dirty="0"/>
              <a:t>b)uveďte počet listů, pokud jsou části na zvláštních listech       </a:t>
            </a:r>
            <a:r>
              <a:rPr lang="cs-CZ" sz="2400" dirty="0">
                <a:solidFill>
                  <a:srgbClr val="FF0000"/>
                </a:solidFill>
              </a:rPr>
              <a:t>1 mapa na 4 listech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879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Atlasy</a:t>
            </a:r>
            <a:r>
              <a:rPr lang="cs-CZ" sz="2400" dirty="0"/>
              <a:t>  RDA (pravidlo 3.4.2.5)</a:t>
            </a:r>
          </a:p>
          <a:p>
            <a:r>
              <a:rPr lang="cs-CZ" sz="2400" dirty="0"/>
              <a:t>u atlasů připojte k údaji o rozsahu stránkování nebo počet svazků </a:t>
            </a:r>
          </a:p>
          <a:p>
            <a:r>
              <a:rPr lang="cs-CZ" sz="2400" dirty="0"/>
              <a:t>AACR 2                           RDA                                                               1 atlas (3 sv.)             </a:t>
            </a:r>
            <a:r>
              <a:rPr lang="cs-CZ" sz="2400" dirty="0">
                <a:solidFill>
                  <a:srgbClr val="FF0000"/>
                </a:solidFill>
              </a:rPr>
              <a:t>1 atlas (3 svazky)                                             </a:t>
            </a:r>
            <a:r>
              <a:rPr lang="cs-CZ" sz="2400" dirty="0"/>
              <a:t>1 atlas (37 s.)            </a:t>
            </a:r>
            <a:r>
              <a:rPr lang="cs-CZ" sz="2400" dirty="0">
                <a:solidFill>
                  <a:srgbClr val="FF0000"/>
                </a:solidFill>
              </a:rPr>
              <a:t>1 atlas (37 stran)                                             </a:t>
            </a:r>
            <a:r>
              <a:rPr lang="cs-CZ" sz="2400" dirty="0"/>
              <a:t>nejsou-li stránky číslovány, spočítáme je a zapíšeme počet s výrazem </a:t>
            </a:r>
            <a:r>
              <a:rPr lang="cs-CZ" sz="2400" i="1" dirty="0"/>
              <a:t>nečíslovaných stran                                                            </a:t>
            </a:r>
            <a:r>
              <a:rPr lang="cs-CZ" sz="2400" dirty="0"/>
              <a:t>1 atlas ([80] s.)         </a:t>
            </a:r>
            <a:r>
              <a:rPr lang="cs-CZ" sz="2400" dirty="0">
                <a:solidFill>
                  <a:srgbClr val="FF0000"/>
                </a:solidFill>
              </a:rPr>
              <a:t>1 atlas (80 nečíslovaných stran)                      </a:t>
            </a:r>
            <a:r>
              <a:rPr lang="cs-CZ" sz="2400" dirty="0"/>
              <a:t>nebo počet stran odhadneme a zapíšeme s výrazem </a:t>
            </a:r>
            <a:r>
              <a:rPr lang="cs-CZ" sz="2400" i="1" dirty="0"/>
              <a:t>přibližně</a:t>
            </a:r>
          </a:p>
          <a:p>
            <a:r>
              <a:rPr lang="cs-CZ" sz="2400" dirty="0"/>
              <a:t>1 atlas (ca 500 s.)     </a:t>
            </a:r>
            <a:r>
              <a:rPr lang="cs-CZ" sz="2400" dirty="0">
                <a:solidFill>
                  <a:srgbClr val="FF0000"/>
                </a:solidFill>
              </a:rPr>
              <a:t>1 atlas (přibližně 500 stran)</a:t>
            </a:r>
          </a:p>
          <a:p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111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cs-CZ" altLang="cs-CZ" sz="2400" b="1" dirty="0"/>
              <a:t>Další fyzické údaje</a:t>
            </a:r>
            <a:r>
              <a:rPr lang="cs-CZ" altLang="cs-CZ" sz="2400" dirty="0"/>
              <a:t> (MARC 21, pole 300$b)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uspořádání  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způsob výroby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počet map atd. v atlase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barva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prostředek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materiál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upevnění mapy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i="1" dirty="0"/>
              <a:t>1 mapa : obě strany, barevná</a:t>
            </a: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1 mapa : barevná, podlepena plátnem</a:t>
            </a:r>
            <a:r>
              <a:rPr lang="cs-CZ" altLang="cs-CZ" sz="24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1 atlas (300 stran) : přibližně 200 barevných map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147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80000"/>
              </a:lnSpc>
            </a:pPr>
            <a:r>
              <a:rPr lang="cs-CZ" altLang="cs-CZ" sz="1800" dirty="0"/>
              <a:t>uspořádání (obě strany=mapa tištěna </a:t>
            </a:r>
            <a:r>
              <a:rPr lang="cs-CZ" altLang="cs-CZ" sz="1800" u="sng" dirty="0"/>
              <a:t>po obou stranách listu ve stejném měřítku)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obě strany, barevná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způsob výroby (jiný než tisk) nebo reprodukce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fotokopie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počet map atd. v atlase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atlas (207 stran) : přibližně 190  map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barva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10 map : některé barevné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prostředek (volitelně)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kolorovaná tuší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materiál (pokud je považován za významný)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barevná, pergamen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glóbus :  plast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upevnění mapy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barevná, </a:t>
            </a:r>
            <a:r>
              <a:rPr lang="cs-CZ" altLang="cs-CZ" sz="1600" i="1" u="sng" dirty="0"/>
              <a:t>podlepena plátnem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glóbus : dřevo, na kovovém stojanu</a:t>
            </a:r>
            <a:endParaRPr lang="cs-CZ" altLang="cs-CZ" sz="1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1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45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cs typeface="Arabic Typesetting" pitchFamily="66" charset="-78"/>
              </a:rPr>
              <a:t>Pramenem popisu je celá kartografická jednotka</a:t>
            </a:r>
          </a:p>
          <a:p>
            <a:endParaRPr lang="cs-CZ" sz="2400" dirty="0">
              <a:cs typeface="Arabic Typesetting" pitchFamily="66" charset="-78"/>
            </a:endParaRPr>
          </a:p>
          <a:p>
            <a:r>
              <a:rPr lang="cs-CZ" sz="2400" dirty="0">
                <a:cs typeface="Arabic Typesetting" pitchFamily="66" charset="-78"/>
              </a:rPr>
              <a:t>celá mapa </a:t>
            </a:r>
          </a:p>
          <a:p>
            <a:r>
              <a:rPr lang="cs-CZ" sz="2400" dirty="0">
                <a:cs typeface="Arabic Typesetting" pitchFamily="66" charset="-78"/>
              </a:rPr>
              <a:t>u atlasů preferovanými prameny popisu jsou (v tomto pořadí): titulní stránka, obálka, hlavička, rub titulní stránky a tiráž</a:t>
            </a:r>
          </a:p>
          <a:p>
            <a:r>
              <a:rPr lang="cs-CZ" sz="2400" dirty="0">
                <a:cs typeface="Arabic Typesetting" pitchFamily="66" charset="-78"/>
              </a:rPr>
              <a:t>(v AACR2 se údaje z tiráže uváděly v </a:t>
            </a:r>
            <a:r>
              <a:rPr lang="cs-CZ" sz="2400" dirty="0"/>
              <a:t>[], v RDA se </a:t>
            </a:r>
            <a:r>
              <a:rPr lang="cs-CZ" sz="2400" dirty="0">
                <a:solidFill>
                  <a:srgbClr val="FF0000"/>
                </a:solidFill>
              </a:rPr>
              <a:t>hranaté závorky neuvádějí</a:t>
            </a:r>
            <a:r>
              <a:rPr lang="cs-CZ" sz="2400" dirty="0"/>
              <a:t>)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>
                <a:solidFill>
                  <a:srgbClr val="002060"/>
                </a:solidFill>
                <a:latin typeface="+mn-lt"/>
              </a:rPr>
              <a:t>Pramen popisu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016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b="1" dirty="0"/>
              <a:t>Rozměr</a:t>
            </a:r>
            <a:r>
              <a:rPr lang="cs-CZ" altLang="cs-CZ" sz="2400" dirty="0"/>
              <a:t> (MARC 21, pole 300$c) RDA (pravidlo 3.5.2)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u dvojrozměrných map se uvádí </a:t>
            </a:r>
            <a:r>
              <a:rPr lang="cs-CZ" altLang="cs-CZ" sz="2400" dirty="0">
                <a:solidFill>
                  <a:srgbClr val="990000"/>
                </a:solidFill>
              </a:rPr>
              <a:t>výška x šířka v cm</a:t>
            </a:r>
            <a:r>
              <a:rPr lang="cs-CZ" altLang="cs-CZ" sz="2400" dirty="0"/>
              <a:t> (změřená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uvnitř rámové čáry), zaokrouhlené na nejbližší celý centimetr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(staré tisky, rukopisy na desetiny centimetru)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u tištěných atlasů se uvádí </a:t>
            </a:r>
            <a:r>
              <a:rPr lang="cs-CZ" altLang="cs-CZ" sz="2400" dirty="0">
                <a:solidFill>
                  <a:srgbClr val="C00000"/>
                </a:solidFill>
              </a:rPr>
              <a:t>výška v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>
                <a:solidFill>
                  <a:schemeClr val="accent3"/>
                </a:solidFill>
              </a:rPr>
              <a:t>pokud je šířka svazku menší než</a:t>
            </a:r>
            <a:r>
              <a:rPr lang="en-US" altLang="cs-CZ" sz="2400" dirty="0">
                <a:solidFill>
                  <a:schemeClr val="accent3"/>
                </a:solidFill>
              </a:rPr>
              <a:t> </a:t>
            </a:r>
            <a:r>
              <a:rPr lang="cs-CZ" altLang="cs-CZ" sz="2400" dirty="0">
                <a:solidFill>
                  <a:schemeClr val="accent3"/>
                </a:solidFill>
              </a:rPr>
              <a:t>půlka výšky nebo větší než výška,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>
                <a:solidFill>
                  <a:schemeClr val="accent3"/>
                </a:solidFill>
              </a:rPr>
              <a:t>uvedeme výšku x šířku </a:t>
            </a:r>
            <a:r>
              <a:rPr lang="cs-CZ" altLang="cs-CZ" sz="2400" dirty="0"/>
              <a:t>př. </a:t>
            </a:r>
            <a:r>
              <a:rPr lang="cs-CZ" altLang="cs-CZ" sz="2400" i="1" dirty="0"/>
              <a:t>20 x 8 cm, 20 x 32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>
                <a:solidFill>
                  <a:srgbClr val="92D050"/>
                </a:solidFill>
              </a:rPr>
              <a:t>výška v cm, </a:t>
            </a:r>
            <a:r>
              <a:rPr lang="cs-CZ" altLang="cs-CZ" sz="2400" dirty="0"/>
              <a:t>do 10 cm v mm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u glóbů se uvádí </a:t>
            </a:r>
            <a:r>
              <a:rPr lang="cs-CZ" altLang="cs-CZ" sz="2400" dirty="0">
                <a:solidFill>
                  <a:srgbClr val="C00000"/>
                </a:solidFill>
              </a:rPr>
              <a:t>průměr v cm (</a:t>
            </a:r>
            <a:r>
              <a:rPr lang="cs-CZ" altLang="cs-CZ" sz="2400" dirty="0"/>
              <a:t>př.  45 cm v průměru)</a:t>
            </a:r>
          </a:p>
          <a:p>
            <a:pPr lvl="1">
              <a:lnSpc>
                <a:spcPct val="80000"/>
              </a:lnSpc>
            </a:pPr>
            <a:endParaRPr lang="cs-CZ" altLang="cs-CZ" sz="2400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516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rozměry mapy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pokud má mapa nepravidelný tvar nebo vnitřní rámové čáry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nemá nebo pokud je oříznuta na spadávání, uvádí se větší nebo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největší rozměry mapy samotné př. </a:t>
            </a:r>
            <a:r>
              <a:rPr lang="cs-CZ" altLang="cs-CZ" sz="2400" dirty="0">
                <a:solidFill>
                  <a:srgbClr val="FF0000"/>
                </a:solidFill>
              </a:rPr>
              <a:t>40 x 20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pokud je obtížné určit body pro měření výšky a šířky, uveďte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výšku x šířku listu př. </a:t>
            </a:r>
            <a:r>
              <a:rPr lang="cs-CZ" altLang="cs-CZ" sz="2400" dirty="0">
                <a:solidFill>
                  <a:srgbClr val="FF0000"/>
                </a:solidFill>
              </a:rPr>
              <a:t>list 45 x 33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mapa na více než jednom listu rozdílných velikostí </a:t>
            </a:r>
            <a:r>
              <a:rPr lang="cs-CZ" altLang="cs-CZ" sz="2400" dirty="0"/>
              <a:t>(3.5.2.3)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pokud je mapa na listech dvou velikostí, uveďte oba rozměry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na 2 listech ; listy 25 x 35 cm a 30 x 35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pokud jsou listy ve více než dvou velikostech, uveďte výšku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největšího z nich a šířku nejširšího z nich a výraz </a:t>
            </a:r>
            <a:r>
              <a:rPr lang="cs-CZ" altLang="cs-CZ" sz="2400" i="1" dirty="0"/>
              <a:t>nebo menší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na 4 listech ; listy 30 x 40 cm nebo menší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612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pokud je </a:t>
            </a:r>
            <a:r>
              <a:rPr lang="cs-CZ" altLang="cs-CZ" sz="2400" i="1" dirty="0"/>
              <a:t>mapa na jednom nebo více listech ve dvou nebo více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částech</a:t>
            </a:r>
            <a:r>
              <a:rPr lang="cs-CZ" altLang="cs-CZ" sz="2400" dirty="0"/>
              <a:t> (3.5.2.4) náležejících k sobě tak, aby vytvořily jednu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mapu, uveďte rozměr kompletní mapy, za níž následuje rozměr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listu(ů), pokud je taková mapa např. podlepena, uveďte rozměr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celé mapy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na 4 částech ; 10 x 60 cm, na listu 25 x 35 cm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na 9 listech ; 264 x 375 cm, listy 96 x 142 cm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pokud je obtížné určit body pro měření výšky a šířky kompletní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mapy, která je rozdělena na části, nebo je obtížné takovou mapu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změřit, uveďte pouze výšku a šířku listu(ů) a specifikujte je jako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takové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na 3 listech ; listy 30 x 40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196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(3.5.2.5) pokud jeden ze dvou rozměrů mapy je menší než polovina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rozměru listu, na němž je vytištěna, nebo pokud je na listu podstatná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doplňková informace (např. text), uveďte</a:t>
            </a:r>
            <a:r>
              <a:rPr lang="cs-CZ" altLang="cs-CZ" sz="2400" i="1" dirty="0"/>
              <a:t> </a:t>
            </a:r>
            <a:r>
              <a:rPr lang="cs-CZ" altLang="cs-CZ" sz="2400" dirty="0"/>
              <a:t>rozměr mapy, následovaný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rozměrem listu. Oddělte údaje o rozměrech čárkou a rozměr listu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předznamenejte předložkou </a:t>
            </a:r>
            <a:r>
              <a:rPr lang="cs-CZ" altLang="cs-CZ" sz="2400" i="1" dirty="0"/>
              <a:t>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; 20 x 31 cm, na listu 42 x 50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cs-CZ" altLang="cs-CZ" sz="2400" i="1" dirty="0"/>
              <a:t>mapa na složeném listu </a:t>
            </a:r>
            <a:r>
              <a:rPr lang="cs-CZ" altLang="cs-CZ" sz="2400" dirty="0"/>
              <a:t>(3.5.2.6) pokud je mapa vytištěna spolu s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vnějším obalem, v němž má být složena, nebo pokud list obsahuje část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plochy určenou pro vnější část složené mapy, uveďte velikost mapy a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/>
              <a:t>připojte velikost listu ve složené formě, předznamenanou čárkou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 ; 80 x 57 cm, složeno na 21 x 10 cm</a:t>
            </a:r>
            <a:endParaRPr lang="cs-CZ" altLang="cs-CZ" sz="2400" i="1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; 9 x 20 cm, na listu 40 x 60 cm, složeno na 21 x 10 cm, v </a:t>
            </a:r>
            <a:r>
              <a:rPr lang="cs-CZ" altLang="cs-CZ" sz="2400" dirty="0" err="1">
                <a:solidFill>
                  <a:srgbClr val="FF0000"/>
                </a:solidFill>
              </a:rPr>
              <a:t>pa</a:t>
            </a:r>
            <a:r>
              <a:rPr lang="cs-CZ" altLang="cs-CZ" sz="2400" dirty="0">
                <a:solidFill>
                  <a:srgbClr val="FF0000"/>
                </a:solidFill>
              </a:rPr>
              <a:t>-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err="1">
                <a:solidFill>
                  <a:srgbClr val="FF0000"/>
                </a:solidFill>
              </a:rPr>
              <a:t>pírovém</a:t>
            </a:r>
            <a:r>
              <a:rPr lang="cs-CZ" altLang="cs-CZ" sz="2400" dirty="0">
                <a:solidFill>
                  <a:srgbClr val="FF0000"/>
                </a:solidFill>
              </a:rPr>
              <a:t> obalu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461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mapa na obou stranách listu </a:t>
            </a:r>
            <a:r>
              <a:rPr lang="cs-CZ" altLang="cs-CZ" sz="2400" dirty="0"/>
              <a:t>(3.5.2.7) pokud je mapa uvedena 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obou stranách listu ve stejném měřítku, uveďte rozměry celé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mapy, následované rozměry listu. Oddělte údaje o rozměrech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čárkou a rozměr listu předznamenejte předložkou </a:t>
            </a:r>
            <a:r>
              <a:rPr lang="cs-CZ" altLang="cs-CZ" sz="2400" i="1" dirty="0"/>
              <a:t>na. </a:t>
            </a:r>
            <a:r>
              <a:rPr lang="cs-CZ" altLang="cs-CZ" sz="2400" dirty="0"/>
              <a:t>Pokud je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obtížné takovou mapu změřit, uveďte rozměry listu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: obě strany ; 45 x 80 cm, na listu 50 x 44 cm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: obě strany ; na listu 45 x 30 cm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b="1" dirty="0"/>
              <a:t>Doprovodný materiál </a:t>
            </a:r>
            <a:r>
              <a:rPr lang="cs-CZ" altLang="cs-CZ" sz="2400" dirty="0"/>
              <a:t>(MARC 21, pole 300$e)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jakýkoli materiál vydaný a určený ke společnému používání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s popisovaným zdrojem (např. brožura s textem) - uvádí se jejich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počet a rozměr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: barevná ; 20 x 31 cm, na listu 42 x 50 cm + </a:t>
            </a:r>
            <a:r>
              <a:rPr lang="cs-CZ" sz="2400" dirty="0">
                <a:solidFill>
                  <a:srgbClr val="FF0000"/>
                </a:solidFill>
              </a:rPr>
              <a:t>1 brožura </a:t>
            </a:r>
            <a:r>
              <a:rPr lang="cs-CZ" sz="2400">
                <a:solidFill>
                  <a:srgbClr val="FF0000"/>
                </a:solidFill>
              </a:rPr>
              <a:t>(25</a:t>
            </a:r>
          </a:p>
          <a:p>
            <a:pPr>
              <a:lnSpc>
                <a:spcPct val="80000"/>
              </a:lnSpc>
              <a:buNone/>
            </a:pPr>
            <a:r>
              <a:rPr lang="cs-CZ" sz="2400">
                <a:solidFill>
                  <a:srgbClr val="FF0000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stran ;  21 cm)</a:t>
            </a:r>
            <a:endParaRPr lang="cs-CZ" altLang="cs-CZ" sz="2400" i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fyzického popisu</a:t>
            </a:r>
            <a:br>
              <a:rPr lang="cs-CZ" altLang="cs-CZ" sz="2800" dirty="0"/>
            </a:br>
            <a:r>
              <a:rPr lang="cs-CZ" sz="2400" dirty="0"/>
              <a:t>MARC 21/pole 300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04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Údaje polí 336-338 nahrazují obecné označení druhu dokumentu [kartografický dokument], které bylo součástí údajů o názvu a odpovědnosti (245$h)</a:t>
            </a:r>
          </a:p>
          <a:p>
            <a:r>
              <a:rPr lang="cs-CZ" altLang="cs-CZ" sz="2400" dirty="0"/>
              <a:t>pole 336 Typ obsahu = „co je to?“                  </a:t>
            </a:r>
            <a:r>
              <a:rPr lang="cs-CZ" altLang="cs-CZ" sz="2400" i="1" dirty="0"/>
              <a:t>povinné pro MZ</a:t>
            </a:r>
          </a:p>
          <a:p>
            <a:r>
              <a:rPr lang="cs-CZ" altLang="cs-CZ" sz="2400" dirty="0"/>
              <a:t>pole 337 Typ média = „jak je to uloženo?“</a:t>
            </a:r>
          </a:p>
          <a:p>
            <a:r>
              <a:rPr lang="cs-CZ" altLang="cs-CZ" sz="2400" dirty="0"/>
              <a:t>pole 338 Typ nosiče = „kde je to uloženo?“  </a:t>
            </a:r>
            <a:r>
              <a:rPr lang="cs-CZ" altLang="cs-CZ" sz="2400" i="1" dirty="0"/>
              <a:t>povinné pro MZ</a:t>
            </a:r>
          </a:p>
          <a:p>
            <a:endParaRPr lang="cs-CZ" altLang="cs-CZ" sz="2400" dirty="0"/>
          </a:p>
          <a:p>
            <a:pPr>
              <a:buNone/>
            </a:pPr>
            <a:r>
              <a:rPr lang="cs-CZ" sz="2400" i="1" dirty="0">
                <a:solidFill>
                  <a:srgbClr val="2B7589"/>
                </a:solidFill>
              </a:rPr>
              <a:t>mapa</a:t>
            </a:r>
            <a:r>
              <a:rPr lang="cs-CZ" sz="2400" b="1" dirty="0">
                <a:solidFill>
                  <a:srgbClr val="2B7589"/>
                </a:solidFill>
              </a:rPr>
              <a:t> </a:t>
            </a:r>
            <a:endParaRPr lang="cs-CZ" sz="24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336 $</a:t>
            </a:r>
            <a:r>
              <a:rPr lang="cs-CZ" sz="2400" b="1" dirty="0" err="1"/>
              <a:t>a</a:t>
            </a:r>
            <a:r>
              <a:rPr lang="cs-CZ" sz="2400" dirty="0" err="1"/>
              <a:t>kartografický</a:t>
            </a:r>
            <a:r>
              <a:rPr lang="cs-CZ" sz="2400" b="1" dirty="0"/>
              <a:t> </a:t>
            </a:r>
            <a:r>
              <a:rPr lang="cs-CZ" sz="2400" dirty="0"/>
              <a:t>obraz</a:t>
            </a:r>
            <a:r>
              <a:rPr lang="cs-CZ" sz="2400" b="1" dirty="0"/>
              <a:t>$</a:t>
            </a:r>
            <a:r>
              <a:rPr lang="cs-CZ" sz="2400" b="1" dirty="0" err="1"/>
              <a:t>b</a:t>
            </a:r>
            <a:r>
              <a:rPr lang="cs-CZ" sz="2400" dirty="0" err="1"/>
              <a:t>cri</a:t>
            </a:r>
            <a:r>
              <a:rPr lang="cs-CZ" sz="2400" b="1" dirty="0"/>
              <a:t>$2</a:t>
            </a:r>
            <a:r>
              <a:rPr lang="cs-CZ" sz="2400" dirty="0"/>
              <a:t>rdacontent              </a:t>
            </a:r>
            <a:r>
              <a:rPr lang="cs-CZ" sz="2400" dirty="0">
                <a:solidFill>
                  <a:srgbClr val="00B050"/>
                </a:solidFill>
              </a:rPr>
              <a:t>LDR/06 =e</a:t>
            </a:r>
            <a:endParaRPr lang="cs-CZ" sz="2400" dirty="0"/>
          </a:p>
          <a:p>
            <a:pPr>
              <a:buNone/>
            </a:pPr>
            <a:r>
              <a:rPr lang="cs-CZ" sz="2400" b="1" dirty="0"/>
              <a:t>337 $</a:t>
            </a:r>
            <a:r>
              <a:rPr lang="cs-CZ" sz="2400" b="1" dirty="0" err="1"/>
              <a:t>a</a:t>
            </a:r>
            <a:r>
              <a:rPr lang="cs-CZ" sz="2400" dirty="0" err="1"/>
              <a:t>bez</a:t>
            </a:r>
            <a:r>
              <a:rPr lang="cs-CZ" sz="2400" dirty="0"/>
              <a:t> média</a:t>
            </a:r>
            <a:r>
              <a:rPr lang="cs-CZ" sz="2400" b="1" dirty="0"/>
              <a:t>$b</a:t>
            </a:r>
            <a:r>
              <a:rPr lang="cs-CZ" sz="2400" dirty="0"/>
              <a:t>n</a:t>
            </a:r>
            <a:r>
              <a:rPr lang="cs-CZ" sz="2400" b="1" dirty="0"/>
              <a:t>$2</a:t>
            </a:r>
            <a:r>
              <a:rPr lang="cs-CZ" sz="2400" dirty="0"/>
              <a:t>rdamedia</a:t>
            </a:r>
          </a:p>
          <a:p>
            <a:pPr>
              <a:buNone/>
            </a:pPr>
            <a:r>
              <a:rPr lang="cs-CZ" sz="2400" b="1" dirty="0"/>
              <a:t>338 $a</a:t>
            </a:r>
            <a:r>
              <a:rPr lang="cs-CZ" sz="2400" dirty="0"/>
              <a:t>list</a:t>
            </a:r>
            <a:r>
              <a:rPr lang="cs-CZ" sz="2400" b="1" dirty="0"/>
              <a:t>$b</a:t>
            </a:r>
            <a:r>
              <a:rPr lang="cs-CZ" sz="2400" dirty="0"/>
              <a:t>nb</a:t>
            </a:r>
            <a:r>
              <a:rPr lang="cs-CZ" sz="2400" b="1" dirty="0"/>
              <a:t>$2</a:t>
            </a:r>
            <a:r>
              <a:rPr lang="cs-CZ" sz="2400" dirty="0"/>
              <a:t>rdacarrier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Pole 336-338 Typ obsahu – média - nosiče (O)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562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i="1" dirty="0">
                <a:solidFill>
                  <a:srgbClr val="2B7589"/>
                </a:solidFill>
              </a:rPr>
              <a:t>atlas</a:t>
            </a:r>
            <a:endParaRPr lang="cs-CZ" sz="24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336 $</a:t>
            </a:r>
            <a:r>
              <a:rPr lang="cs-CZ" sz="2400" b="1" dirty="0" err="1"/>
              <a:t>a</a:t>
            </a:r>
            <a:r>
              <a:rPr lang="cs-CZ" sz="2400" dirty="0" err="1"/>
              <a:t>kartografický</a:t>
            </a:r>
            <a:r>
              <a:rPr lang="cs-CZ" sz="2400" b="1"/>
              <a:t> </a:t>
            </a:r>
            <a:r>
              <a:rPr lang="cs-CZ" sz="2400"/>
              <a:t>obraz</a:t>
            </a:r>
            <a:r>
              <a:rPr lang="cs-CZ" sz="2400" b="1"/>
              <a:t>$b</a:t>
            </a:r>
            <a:r>
              <a:rPr lang="cs-CZ" sz="2400"/>
              <a:t>cri</a:t>
            </a:r>
            <a:r>
              <a:rPr lang="cs-CZ" sz="2400" b="1"/>
              <a:t>$2</a:t>
            </a:r>
            <a:r>
              <a:rPr lang="cs-CZ" sz="2400"/>
              <a:t>rdacontent             </a:t>
            </a:r>
            <a:r>
              <a:rPr lang="cs-CZ" sz="2400" dirty="0">
                <a:solidFill>
                  <a:srgbClr val="00B050"/>
                </a:solidFill>
              </a:rPr>
              <a:t>LDR/06 =e</a:t>
            </a:r>
            <a:endParaRPr lang="cs-CZ" sz="2400" dirty="0"/>
          </a:p>
          <a:p>
            <a:pPr>
              <a:buNone/>
            </a:pPr>
            <a:r>
              <a:rPr lang="cs-CZ" sz="2400" b="1" dirty="0"/>
              <a:t>336 $a</a:t>
            </a:r>
            <a:r>
              <a:rPr lang="cs-CZ" sz="2400" dirty="0"/>
              <a:t>text</a:t>
            </a:r>
            <a:r>
              <a:rPr lang="cs-CZ" sz="2400" b="1" dirty="0"/>
              <a:t>$b</a:t>
            </a:r>
            <a:r>
              <a:rPr lang="cs-CZ" sz="2400" dirty="0"/>
              <a:t>txt</a:t>
            </a:r>
            <a:r>
              <a:rPr lang="cs-CZ" sz="2400" b="1" dirty="0"/>
              <a:t>$2</a:t>
            </a:r>
            <a:r>
              <a:rPr lang="cs-CZ" sz="2400" dirty="0"/>
              <a:t>rdacontent  </a:t>
            </a:r>
          </a:p>
          <a:p>
            <a:pPr>
              <a:buNone/>
            </a:pPr>
            <a:r>
              <a:rPr lang="cs-CZ" sz="2400" b="1" dirty="0"/>
              <a:t>337 $</a:t>
            </a:r>
            <a:r>
              <a:rPr lang="cs-CZ" sz="2400" b="1" dirty="0" err="1"/>
              <a:t>a</a:t>
            </a:r>
            <a:r>
              <a:rPr lang="cs-CZ" sz="2400" dirty="0" err="1"/>
              <a:t>bez</a:t>
            </a:r>
            <a:r>
              <a:rPr lang="cs-CZ" sz="2400" dirty="0"/>
              <a:t> média</a:t>
            </a:r>
            <a:r>
              <a:rPr lang="cs-CZ" sz="2400" b="1" dirty="0"/>
              <a:t>$b</a:t>
            </a:r>
            <a:r>
              <a:rPr lang="cs-CZ" sz="2400" dirty="0"/>
              <a:t>n</a:t>
            </a:r>
            <a:r>
              <a:rPr lang="cs-CZ" sz="2400" b="1" dirty="0"/>
              <a:t>$2</a:t>
            </a:r>
            <a:r>
              <a:rPr lang="cs-CZ" sz="2400" dirty="0"/>
              <a:t>rdamedia</a:t>
            </a:r>
          </a:p>
          <a:p>
            <a:pPr>
              <a:buNone/>
            </a:pPr>
            <a:r>
              <a:rPr lang="cs-CZ" sz="2400" b="1" dirty="0"/>
              <a:t>338 $a</a:t>
            </a:r>
            <a:r>
              <a:rPr lang="cs-CZ" sz="2400" dirty="0"/>
              <a:t>svazek</a:t>
            </a:r>
            <a:r>
              <a:rPr lang="cs-CZ" sz="2400" b="1" dirty="0"/>
              <a:t>$b</a:t>
            </a:r>
            <a:r>
              <a:rPr lang="cs-CZ" sz="2400" dirty="0"/>
              <a:t>nc</a:t>
            </a:r>
            <a:r>
              <a:rPr lang="cs-CZ" sz="2400" b="1" dirty="0"/>
              <a:t>$2</a:t>
            </a:r>
            <a:r>
              <a:rPr lang="cs-CZ" sz="2400" dirty="0"/>
              <a:t>rdacarrier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i="1" dirty="0">
                <a:solidFill>
                  <a:srgbClr val="2B7589"/>
                </a:solidFill>
              </a:rPr>
              <a:t>glóbus                                                                                </a:t>
            </a:r>
            <a:r>
              <a:rPr lang="cs-CZ" sz="2400" dirty="0">
                <a:solidFill>
                  <a:srgbClr val="00B050"/>
                </a:solidFill>
              </a:rPr>
              <a:t> LDR/06 =e</a:t>
            </a:r>
            <a:endParaRPr lang="cs-CZ" sz="24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336 $</a:t>
            </a:r>
            <a:r>
              <a:rPr lang="cs-CZ" sz="2400" b="1" dirty="0" err="1"/>
              <a:t>a</a:t>
            </a:r>
            <a:r>
              <a:rPr lang="cs-CZ" sz="2400" dirty="0" err="1"/>
              <a:t>kartografická</a:t>
            </a:r>
            <a:r>
              <a:rPr lang="cs-CZ" sz="2400" dirty="0"/>
              <a:t> trojrozměrná forma</a:t>
            </a:r>
            <a:r>
              <a:rPr lang="cs-CZ" sz="2400" b="1" dirty="0"/>
              <a:t>$b</a:t>
            </a:r>
            <a:r>
              <a:rPr lang="cs-CZ" sz="2400" dirty="0"/>
              <a:t>crf</a:t>
            </a:r>
            <a:r>
              <a:rPr lang="cs-CZ" sz="2400" b="1" dirty="0"/>
              <a:t>$2</a:t>
            </a:r>
            <a:r>
              <a:rPr lang="cs-CZ" sz="2400" dirty="0"/>
              <a:t>rdacontent  </a:t>
            </a:r>
          </a:p>
          <a:p>
            <a:pPr>
              <a:buNone/>
            </a:pPr>
            <a:r>
              <a:rPr lang="cs-CZ" sz="2400" b="1" dirty="0"/>
              <a:t>337 $</a:t>
            </a:r>
            <a:r>
              <a:rPr lang="cs-CZ" sz="2400" b="1" dirty="0" err="1"/>
              <a:t>a</a:t>
            </a:r>
            <a:r>
              <a:rPr lang="cs-CZ" sz="2400" dirty="0" err="1"/>
              <a:t>bez</a:t>
            </a:r>
            <a:r>
              <a:rPr lang="cs-CZ" sz="2400" dirty="0"/>
              <a:t> média</a:t>
            </a:r>
            <a:r>
              <a:rPr lang="cs-CZ" sz="2400" b="1" dirty="0"/>
              <a:t>$b</a:t>
            </a:r>
            <a:r>
              <a:rPr lang="cs-CZ" sz="2400" dirty="0"/>
              <a:t>n</a:t>
            </a:r>
            <a:r>
              <a:rPr lang="cs-CZ" sz="2400" b="1" dirty="0"/>
              <a:t>$2</a:t>
            </a:r>
            <a:r>
              <a:rPr lang="cs-CZ" sz="2400" dirty="0"/>
              <a:t>rdamedia</a:t>
            </a:r>
          </a:p>
          <a:p>
            <a:pPr>
              <a:buNone/>
            </a:pPr>
            <a:r>
              <a:rPr lang="cs-CZ" sz="2400" b="1" dirty="0"/>
              <a:t>338 $a</a:t>
            </a:r>
            <a:r>
              <a:rPr lang="cs-CZ" sz="2400" dirty="0"/>
              <a:t>objekt</a:t>
            </a:r>
            <a:r>
              <a:rPr lang="cs-CZ" sz="2400" b="1" dirty="0"/>
              <a:t>$b</a:t>
            </a:r>
            <a:r>
              <a:rPr lang="cs-CZ" sz="2400" dirty="0"/>
              <a:t>nr</a:t>
            </a:r>
            <a:r>
              <a:rPr lang="cs-CZ" sz="2400" b="1" dirty="0"/>
              <a:t>$2</a:t>
            </a:r>
            <a:r>
              <a:rPr lang="cs-CZ" sz="2400" dirty="0"/>
              <a:t>rdacarrier</a:t>
            </a:r>
          </a:p>
          <a:p>
            <a:pPr>
              <a:buNone/>
            </a:pPr>
            <a:endParaRPr lang="cs-CZ" sz="2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Pole 336-338 Typ obsahu – média - nosiče (O)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386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údaje o edici (poli 490) se zapisují přesně tak, jak jsou uvedeny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na prameni popisu a platí pro ně stejné zásady jako pro zápis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názvových údajů.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>
                <a:solidFill>
                  <a:srgbClr val="FF0000"/>
                </a:solidFill>
              </a:rPr>
              <a:t>slovní označení </a:t>
            </a:r>
            <a:r>
              <a:rPr lang="cs-CZ" altLang="cs-CZ" sz="9600" i="1" dirty="0">
                <a:solidFill>
                  <a:srgbClr val="FF0000"/>
                </a:solidFill>
              </a:rPr>
              <a:t>pořadí</a:t>
            </a:r>
            <a:r>
              <a:rPr lang="cs-CZ" altLang="cs-CZ" sz="9600" b="1" dirty="0">
                <a:solidFill>
                  <a:srgbClr val="FF0000"/>
                </a:solidFill>
              </a:rPr>
              <a:t> </a:t>
            </a:r>
            <a:r>
              <a:rPr lang="cs-CZ" altLang="cs-CZ" sz="9600" dirty="0">
                <a:solidFill>
                  <a:srgbClr val="FF0000"/>
                </a:solidFill>
              </a:rPr>
              <a:t>svazku se nahrazuje </a:t>
            </a:r>
            <a:r>
              <a:rPr lang="cs-CZ" altLang="cs-CZ" sz="9600" i="1" dirty="0">
                <a:solidFill>
                  <a:srgbClr val="FF0000"/>
                </a:solidFill>
              </a:rPr>
              <a:t>arabskou číslicí</a:t>
            </a:r>
            <a:r>
              <a:rPr lang="cs-CZ" altLang="cs-CZ" sz="9600" dirty="0"/>
              <a:t>. Slova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>
                <a:solidFill>
                  <a:srgbClr val="FF0000"/>
                </a:solidFill>
              </a:rPr>
              <a:t>svazek, </a:t>
            </a:r>
            <a:r>
              <a:rPr lang="cs-CZ" altLang="cs-CZ" sz="9600" dirty="0" err="1">
                <a:solidFill>
                  <a:srgbClr val="FF0000"/>
                </a:solidFill>
              </a:rPr>
              <a:t>volume</a:t>
            </a:r>
            <a:r>
              <a:rPr lang="cs-CZ" altLang="cs-CZ" sz="9600" dirty="0">
                <a:solidFill>
                  <a:srgbClr val="FF0000"/>
                </a:solidFill>
              </a:rPr>
              <a:t>, Band nezkracujeme</a:t>
            </a:r>
            <a:r>
              <a:rPr lang="cs-CZ" altLang="cs-CZ" sz="9600" dirty="0"/>
              <a:t>, pokud ovšem nejsou na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zdroji již jako zkratka uvedena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pole 490 je jen popisný údaj, jako selekční údaj je nutno zapsat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vedlejší záhlaví pro edici v příslušném poli 830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dirty="0">
                <a:solidFill>
                  <a:srgbClr val="FF0000"/>
                </a:solidFill>
              </a:rPr>
              <a:t>4901   </a:t>
            </a:r>
            <a:r>
              <a:rPr lang="cs-CZ" sz="9600" b="1" dirty="0"/>
              <a:t>$ </a:t>
            </a:r>
            <a:r>
              <a:rPr lang="cs-CZ" sz="9600" b="1" dirty="0" err="1"/>
              <a:t>a</a:t>
            </a:r>
            <a:r>
              <a:rPr lang="cs-CZ" altLang="cs-CZ" sz="9600" dirty="0" err="1">
                <a:solidFill>
                  <a:srgbClr val="FF0000"/>
                </a:solidFill>
              </a:rPr>
              <a:t>Fastrovy</a:t>
            </a:r>
            <a:r>
              <a:rPr lang="cs-CZ" altLang="cs-CZ" sz="9600" dirty="0">
                <a:solidFill>
                  <a:srgbClr val="FF0000"/>
                </a:solidFill>
              </a:rPr>
              <a:t> automapy ČSR ; </a:t>
            </a:r>
            <a:r>
              <a:rPr lang="cs-CZ" sz="9600" b="1" dirty="0"/>
              <a:t>$ </a:t>
            </a:r>
            <a:r>
              <a:rPr lang="cs-CZ" sz="9600" b="1" dirty="0" err="1"/>
              <a:t>v</a:t>
            </a:r>
            <a:r>
              <a:rPr lang="cs-CZ" altLang="cs-CZ" sz="9600" dirty="0" err="1">
                <a:solidFill>
                  <a:srgbClr val="FF0000"/>
                </a:solidFill>
              </a:rPr>
              <a:t>List</a:t>
            </a:r>
            <a:r>
              <a:rPr lang="cs-CZ" altLang="cs-CZ" sz="9600" dirty="0">
                <a:solidFill>
                  <a:srgbClr val="FF0000"/>
                </a:solidFill>
              </a:rPr>
              <a:t> 1 </a:t>
            </a:r>
          </a:p>
          <a:p>
            <a:pPr marL="514350" indent="-514350">
              <a:lnSpc>
                <a:spcPct val="80000"/>
              </a:lnSpc>
              <a:buFont typeface="Wingdings" pitchFamily="2" charset="2"/>
              <a:buAutoNum type="arabicPlain" startAt="830"/>
            </a:pPr>
            <a:r>
              <a:rPr lang="cs-CZ" altLang="cs-CZ" sz="9600" dirty="0">
                <a:solidFill>
                  <a:srgbClr val="FF0000"/>
                </a:solidFill>
              </a:rPr>
              <a:t> 0 </a:t>
            </a:r>
            <a:r>
              <a:rPr lang="cs-CZ" sz="9600" b="1" dirty="0"/>
              <a:t>$ </a:t>
            </a:r>
            <a:r>
              <a:rPr lang="cs-CZ" sz="9600" b="1" dirty="0" err="1"/>
              <a:t>a</a:t>
            </a:r>
            <a:r>
              <a:rPr lang="cs-CZ" altLang="cs-CZ" sz="9600" dirty="0" err="1">
                <a:solidFill>
                  <a:srgbClr val="FF0000"/>
                </a:solidFill>
              </a:rPr>
              <a:t>Fastrovy</a:t>
            </a:r>
            <a:r>
              <a:rPr lang="cs-CZ" altLang="cs-CZ" sz="9600" dirty="0">
                <a:solidFill>
                  <a:srgbClr val="FF0000"/>
                </a:solidFill>
              </a:rPr>
              <a:t> automapy ČSR         </a:t>
            </a:r>
          </a:p>
          <a:p>
            <a:pPr marL="514350" indent="-514350">
              <a:lnSpc>
                <a:spcPct val="80000"/>
              </a:lnSpc>
              <a:buFont typeface="Wingdings" pitchFamily="2" charset="2"/>
              <a:buAutoNum type="arabicPlain" startAt="830"/>
            </a:pPr>
            <a:endParaRPr lang="cs-CZ" altLang="cs-CZ" sz="96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cs-CZ" altLang="cs-CZ" sz="9600" dirty="0">
                <a:solidFill>
                  <a:srgbClr val="FF0000"/>
                </a:solidFill>
              </a:rPr>
              <a:t>4901   </a:t>
            </a:r>
            <a:r>
              <a:rPr lang="cs-CZ" sz="9600" b="1" dirty="0"/>
              <a:t>$ </a:t>
            </a:r>
            <a:r>
              <a:rPr lang="cs-CZ" sz="9600" b="1" dirty="0" err="1"/>
              <a:t>a</a:t>
            </a:r>
            <a:r>
              <a:rPr lang="cs-CZ" altLang="cs-CZ" sz="9600" dirty="0" err="1">
                <a:solidFill>
                  <a:srgbClr val="FF0000"/>
                </a:solidFill>
              </a:rPr>
              <a:t>Turistické</a:t>
            </a:r>
            <a:r>
              <a:rPr lang="cs-CZ" altLang="cs-CZ" sz="9600" dirty="0">
                <a:solidFill>
                  <a:srgbClr val="FF0000"/>
                </a:solidFill>
              </a:rPr>
              <a:t> mapy 1:100 000 ; </a:t>
            </a:r>
            <a:r>
              <a:rPr lang="cs-CZ" sz="9600" b="1" dirty="0"/>
              <a:t>$ v</a:t>
            </a:r>
            <a:r>
              <a:rPr lang="cs-CZ" altLang="cs-CZ" sz="9600" dirty="0">
                <a:solidFill>
                  <a:srgbClr val="FF0000"/>
                </a:solidFill>
              </a:rPr>
              <a:t>24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>
                <a:solidFill>
                  <a:srgbClr val="FF0000"/>
                </a:solidFill>
              </a:rPr>
              <a:t>830  0 </a:t>
            </a:r>
            <a:r>
              <a:rPr lang="cs-CZ" sz="9600" b="1" dirty="0"/>
              <a:t>$ </a:t>
            </a:r>
            <a:r>
              <a:rPr lang="cs-CZ" sz="9600" b="1" dirty="0" err="1"/>
              <a:t>a</a:t>
            </a:r>
            <a:r>
              <a:rPr lang="cs-CZ" altLang="cs-CZ" sz="9600" dirty="0" err="1">
                <a:solidFill>
                  <a:srgbClr val="FF0000"/>
                </a:solidFill>
              </a:rPr>
              <a:t>Turistické</a:t>
            </a:r>
            <a:r>
              <a:rPr lang="cs-CZ" altLang="cs-CZ" sz="9600" dirty="0">
                <a:solidFill>
                  <a:srgbClr val="FF0000"/>
                </a:solidFill>
              </a:rPr>
              <a:t>  mapy 1:100 000 (Kartografie Praha)  </a:t>
            </a:r>
          </a:p>
          <a:p>
            <a:pPr marL="514350" indent="-514350">
              <a:lnSpc>
                <a:spcPct val="80000"/>
              </a:lnSpc>
              <a:buFont typeface="Wingdings" pitchFamily="2" charset="2"/>
              <a:buAutoNum type="arabicPlain" startAt="830"/>
            </a:pPr>
            <a:endParaRPr lang="cs-CZ" altLang="cs-CZ" sz="7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o edici</a:t>
            </a:r>
            <a:br>
              <a:rPr lang="cs-CZ" altLang="cs-CZ" sz="2800" dirty="0"/>
            </a:br>
            <a:r>
              <a:rPr lang="cs-CZ" sz="2400" dirty="0"/>
              <a:t>MARC 21/pole 490, 830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995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celkový přehled polí pro poznámky včetně jejich používání viz.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manuál MARC21 Bibliografický formát – blok 5XX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b="1" dirty="0"/>
              <a:t>500 všeobecná poznámka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uvádí se zde např. poznámka o pramení hlavního názvu, pokud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není převzatý z preferovaného pramene popisu nebo pokud se to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považuje za významné, např. v případě vytvoření umělého názvu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>
                <a:solidFill>
                  <a:srgbClr val="FF0000"/>
                </a:solidFill>
              </a:rPr>
              <a:t>500  $</a:t>
            </a:r>
            <a:r>
              <a:rPr lang="cs-CZ" altLang="cs-CZ" i="1" dirty="0" err="1">
                <a:solidFill>
                  <a:srgbClr val="FF0000"/>
                </a:solidFill>
              </a:rPr>
              <a:t>aNázev</a:t>
            </a:r>
            <a:r>
              <a:rPr lang="cs-CZ" altLang="cs-CZ" i="1" dirty="0">
                <a:solidFill>
                  <a:srgbClr val="FF0000"/>
                </a:solidFill>
              </a:rPr>
              <a:t> doplněný katalogizátorem</a:t>
            </a:r>
            <a:r>
              <a:rPr lang="cs-CZ" altLang="cs-CZ" i="1" dirty="0"/>
              <a:t>; </a:t>
            </a:r>
            <a:r>
              <a:rPr lang="cs-CZ" altLang="cs-CZ" dirty="0"/>
              <a:t>poznámka o zdroji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souběžného názvu, pokud není ze stejného zdroje jako hlavní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název a je to důležité pro identifikaci nebo zpřístupnění</a:t>
            </a:r>
            <a:r>
              <a:rPr lang="cs-CZ" altLang="cs-CZ" i="1" dirty="0"/>
              <a:t>;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/>
              <a:t>v</a:t>
            </a:r>
            <a:r>
              <a:rPr lang="cs-CZ" altLang="cs-CZ" dirty="0"/>
              <a:t>ýznamná další názvová informace z jiného preferovaného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zdroje</a:t>
            </a:r>
            <a:r>
              <a:rPr lang="cs-CZ" altLang="cs-CZ" i="1" dirty="0"/>
              <a:t>;</a:t>
            </a:r>
            <a:r>
              <a:rPr lang="cs-CZ" altLang="cs-CZ" dirty="0"/>
              <a:t> poznámky o chybně uvedených údajích a jejich správné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znění</a:t>
            </a:r>
            <a:r>
              <a:rPr lang="cs-CZ" altLang="cs-CZ" i="1" dirty="0"/>
              <a:t>; </a:t>
            </a:r>
            <a:r>
              <a:rPr lang="cs-CZ" altLang="cs-CZ" dirty="0"/>
              <a:t>poznámka o odpovědnosti osob/korporací, které nejsou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uvedeny v údajích o odpovědnosti a jsou významné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>
                <a:solidFill>
                  <a:srgbClr val="FF0000"/>
                </a:solidFill>
              </a:rPr>
              <a:t>500  $</a:t>
            </a:r>
            <a:r>
              <a:rPr lang="cs-CZ" altLang="cs-CZ" i="1" dirty="0" err="1">
                <a:solidFill>
                  <a:srgbClr val="FF0000"/>
                </a:solidFill>
              </a:rPr>
              <a:t>aLetecké</a:t>
            </a:r>
            <a:r>
              <a:rPr lang="cs-CZ" altLang="cs-CZ" i="1" dirty="0">
                <a:solidFill>
                  <a:srgbClr val="FF0000"/>
                </a:solidFill>
              </a:rPr>
              <a:t> snímkování </a:t>
            </a:r>
            <a:r>
              <a:rPr lang="cs-CZ" altLang="cs-CZ" i="1" dirty="0" err="1">
                <a:solidFill>
                  <a:srgbClr val="FF0000"/>
                </a:solidFill>
              </a:rPr>
              <a:t>Geodis</a:t>
            </a:r>
            <a:r>
              <a:rPr lang="cs-CZ" altLang="cs-CZ" i="1" dirty="0">
                <a:solidFill>
                  <a:srgbClr val="FF0000"/>
                </a:solidFill>
              </a:rPr>
              <a:t> Brno</a:t>
            </a:r>
            <a:r>
              <a:rPr lang="cs-CZ" altLang="cs-CZ" dirty="0"/>
              <a:t> (=</a:t>
            </a:r>
            <a:r>
              <a:rPr lang="en-US" altLang="cs-CZ" dirty="0"/>
              <a:t>&gt;</a:t>
            </a:r>
            <a:r>
              <a:rPr lang="cs-CZ" altLang="cs-CZ" dirty="0"/>
              <a:t> </a:t>
            </a:r>
            <a:r>
              <a:rPr lang="cs-CZ" altLang="cs-CZ" dirty="0">
                <a:solidFill>
                  <a:schemeClr val="hlink"/>
                </a:solidFill>
              </a:rPr>
              <a:t>pole </a:t>
            </a:r>
            <a:r>
              <a:rPr lang="en-US" altLang="cs-CZ" dirty="0">
                <a:solidFill>
                  <a:schemeClr val="hlink"/>
                </a:solidFill>
              </a:rPr>
              <a:t>7102 </a:t>
            </a:r>
            <a:r>
              <a:rPr lang="cs-CZ" altLang="cs-CZ" dirty="0">
                <a:solidFill>
                  <a:schemeClr val="hlink"/>
                </a:solidFill>
              </a:rPr>
              <a:t>$</a:t>
            </a:r>
            <a:r>
              <a:rPr lang="cs-CZ" altLang="cs-CZ" dirty="0" err="1">
                <a:solidFill>
                  <a:schemeClr val="hlink"/>
                </a:solidFill>
              </a:rPr>
              <a:t>aGeodis</a:t>
            </a:r>
            <a:r>
              <a:rPr lang="cs-CZ" altLang="cs-CZ" dirty="0">
                <a:solidFill>
                  <a:schemeClr val="hlink"/>
                </a:solidFill>
              </a:rPr>
              <a:t>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>
                <a:solidFill>
                  <a:schemeClr val="hlink"/>
                </a:solidFill>
              </a:rPr>
              <a:t>Brno  $7ko2004253411)</a:t>
            </a:r>
            <a:r>
              <a:rPr lang="cs-CZ" altLang="cs-CZ" dirty="0"/>
              <a:t> 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poznámky</a:t>
            </a:r>
            <a:br>
              <a:rPr lang="cs-CZ" altLang="cs-CZ" sz="2800" dirty="0"/>
            </a:br>
            <a:r>
              <a:rPr lang="cs-CZ" sz="2400" dirty="0"/>
              <a:t>MARC 21/pole 5XX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980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významné poznámky k údajům o vydání, nakladatelským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údajům, fyzickému popisu </a:t>
            </a:r>
            <a:r>
              <a:rPr lang="cs-CZ" altLang="cs-CZ" sz="2400" i="1" dirty="0">
                <a:solidFill>
                  <a:srgbClr val="FF0000"/>
                </a:solidFill>
              </a:rPr>
              <a:t>500</a:t>
            </a:r>
            <a:r>
              <a:rPr lang="cs-CZ" altLang="cs-CZ" sz="2400" dirty="0">
                <a:solidFill>
                  <a:srgbClr val="FF0000"/>
                </a:solidFill>
              </a:rPr>
              <a:t> </a:t>
            </a:r>
            <a:r>
              <a:rPr lang="cs-CZ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>
                <a:solidFill>
                  <a:srgbClr val="FF0000"/>
                </a:solidFill>
              </a:rPr>
              <a:t>aVoděodolné</a:t>
            </a:r>
            <a:r>
              <a:rPr lang="cs-CZ" altLang="cs-CZ" sz="2400" i="1" dirty="0">
                <a:solidFill>
                  <a:srgbClr val="FF0000"/>
                </a:solidFill>
              </a:rPr>
              <a:t>, </a:t>
            </a:r>
            <a:r>
              <a:rPr lang="cs-CZ" altLang="cs-CZ" sz="2400" i="1" dirty="0" err="1">
                <a:solidFill>
                  <a:srgbClr val="FF0000"/>
                </a:solidFill>
              </a:rPr>
              <a:t>popisovatelné</a:t>
            </a:r>
            <a:r>
              <a:rPr lang="cs-CZ" altLang="cs-CZ" sz="2400" i="1" dirty="0"/>
              <a:t>,</a:t>
            </a:r>
            <a:r>
              <a:rPr lang="cs-CZ" altLang="cs-CZ" sz="2400" i="1" dirty="0">
                <a:solidFill>
                  <a:srgbClr val="FF0000"/>
                </a:solidFill>
              </a:rPr>
              <a:t>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údajům o edici, neformalizované poznámky k údajům o obsahu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500 $</a:t>
            </a:r>
            <a:r>
              <a:rPr lang="cs-CZ" altLang="cs-CZ" sz="2400" i="1" dirty="0" err="1">
                <a:solidFill>
                  <a:srgbClr val="FF0000"/>
                </a:solidFill>
              </a:rPr>
              <a:t>aObsahuje</a:t>
            </a:r>
            <a:r>
              <a:rPr lang="cs-CZ" altLang="cs-CZ" sz="2400" i="1" dirty="0">
                <a:solidFill>
                  <a:srgbClr val="FF0000"/>
                </a:solidFill>
              </a:rPr>
              <a:t> rejstřík, 500 $</a:t>
            </a:r>
            <a:r>
              <a:rPr lang="cs-CZ" altLang="cs-CZ" sz="2400" i="1" dirty="0" err="1">
                <a:solidFill>
                  <a:srgbClr val="FF0000"/>
                </a:solidFill>
              </a:rPr>
              <a:t>aStručný</a:t>
            </a:r>
            <a:r>
              <a:rPr lang="cs-CZ" altLang="cs-CZ" sz="2400" i="1" dirty="0">
                <a:solidFill>
                  <a:srgbClr val="FF0000"/>
                </a:solidFill>
              </a:rPr>
              <a:t> vlastivědný text na rubu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atd.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cs-CZ" altLang="cs-CZ" sz="2400" i="1" dirty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poznámky</a:t>
            </a:r>
            <a:br>
              <a:rPr lang="cs-CZ" altLang="cs-CZ" sz="2800" dirty="0"/>
            </a:br>
            <a:r>
              <a:rPr lang="cs-CZ" sz="2400" dirty="0"/>
              <a:t>MARC 21/pole 500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4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400" i="1" dirty="0"/>
              <a:t>     Hlavní název : </a:t>
            </a:r>
            <a:r>
              <a:rPr lang="cs-CZ" altLang="cs-CZ" sz="2400" i="1" dirty="0">
                <a:solidFill>
                  <a:srgbClr val="0070C0"/>
                </a:solidFill>
              </a:rPr>
              <a:t>další názvová informace </a:t>
            </a:r>
            <a:r>
              <a:rPr lang="cs-CZ" altLang="cs-CZ" sz="2400" i="1" dirty="0"/>
              <a:t>/ první údaj o odpovědnosti ; další údaje o odpovědnosti. — Označení vydání. — </a:t>
            </a:r>
            <a:r>
              <a:rPr lang="cs-CZ" altLang="cs-CZ" sz="2400" i="1" dirty="0">
                <a:solidFill>
                  <a:srgbClr val="0070C0"/>
                </a:solidFill>
              </a:rPr>
              <a:t>Oblast specifických údajů</a:t>
            </a:r>
            <a:r>
              <a:rPr lang="cs-CZ" altLang="cs-CZ" sz="2400" i="1" dirty="0"/>
              <a:t>. — První místo vydání : první nakladatel, datum vydání. — </a:t>
            </a:r>
            <a:r>
              <a:rPr lang="cs-CZ" altLang="cs-CZ" sz="2400" i="1">
                <a:solidFill>
                  <a:srgbClr val="0070C0"/>
                </a:solidFill>
              </a:rPr>
              <a:t>Oblast údajů fyzického </a:t>
            </a:r>
            <a:r>
              <a:rPr lang="cs-CZ" altLang="cs-CZ" sz="2400" i="1" dirty="0">
                <a:solidFill>
                  <a:srgbClr val="0070C0"/>
                </a:solidFill>
              </a:rPr>
              <a:t>popisu</a:t>
            </a:r>
            <a:r>
              <a:rPr lang="cs-CZ" altLang="cs-CZ" sz="2400" i="1" dirty="0"/>
              <a:t>. — (Hlavní název edice ; číslování v rámci edice. Název </a:t>
            </a:r>
            <a:r>
              <a:rPr lang="cs-CZ" altLang="cs-CZ" sz="2400" i="1" dirty="0" err="1"/>
              <a:t>subedice</a:t>
            </a:r>
            <a:r>
              <a:rPr lang="cs-CZ" altLang="cs-CZ" sz="2400" i="1" dirty="0"/>
              <a:t> ; číslování v rámci </a:t>
            </a:r>
            <a:r>
              <a:rPr lang="cs-CZ" altLang="cs-CZ" sz="2400" i="1" dirty="0" err="1"/>
              <a:t>subedice</a:t>
            </a:r>
            <a:r>
              <a:rPr lang="cs-CZ" altLang="cs-CZ" sz="2400" i="1" dirty="0"/>
              <a:t>). — </a:t>
            </a:r>
            <a:r>
              <a:rPr lang="cs-CZ" altLang="cs-CZ" sz="2400" i="1" dirty="0">
                <a:solidFill>
                  <a:srgbClr val="0070C0"/>
                </a:solidFill>
              </a:rPr>
              <a:t>Poznámky</a:t>
            </a:r>
            <a:r>
              <a:rPr lang="cs-CZ" altLang="cs-CZ" sz="2400" i="1" dirty="0"/>
              <a:t>. — Standardní číslo</a:t>
            </a:r>
          </a:p>
          <a:p>
            <a:endParaRPr lang="cs-CZ" sz="2400" i="1" dirty="0"/>
          </a:p>
          <a:p>
            <a:endParaRPr lang="cs-CZ" sz="2400" dirty="0"/>
          </a:p>
          <a:p>
            <a:r>
              <a:rPr lang="cs-CZ" sz="2400" dirty="0"/>
              <a:t>(rozsah údajů = minimální záznam pro Souborný katalog ČR)</a:t>
            </a:r>
          </a:p>
          <a:p>
            <a:r>
              <a:rPr lang="cs-CZ" sz="2400" dirty="0">
                <a:solidFill>
                  <a:srgbClr val="0070C0"/>
                </a:solidFill>
              </a:rPr>
              <a:t>modře</a:t>
            </a:r>
            <a:r>
              <a:rPr lang="cs-CZ" sz="2400" dirty="0"/>
              <a:t> vyznačeny údaje obsahující </a:t>
            </a:r>
            <a:r>
              <a:rPr lang="cs-CZ" sz="2400" dirty="0">
                <a:solidFill>
                  <a:srgbClr val="FF0000"/>
                </a:solidFill>
              </a:rPr>
              <a:t>specifika popisu </a:t>
            </a:r>
            <a:r>
              <a:rPr lang="cs-CZ" sz="2400" dirty="0"/>
              <a:t>kartografických dokumentů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>
                <a:solidFill>
                  <a:srgbClr val="002060"/>
                </a:solidFill>
                <a:latin typeface="+mn-lt"/>
              </a:rPr>
              <a:t>Kartografické dokumenty  - </a:t>
            </a:r>
            <a:r>
              <a:rPr lang="cs-CZ" sz="4000" dirty="0" err="1">
                <a:solidFill>
                  <a:srgbClr val="002060"/>
                </a:solidFill>
                <a:latin typeface="+mn-lt"/>
              </a:rPr>
              <a:t>schema</a:t>
            </a:r>
            <a:r>
              <a:rPr lang="cs-CZ" sz="4000" dirty="0">
                <a:solidFill>
                  <a:srgbClr val="002060"/>
                </a:solidFill>
                <a:latin typeface="+mn-lt"/>
              </a:rPr>
              <a:t> RDA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1931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b="1" dirty="0"/>
              <a:t>formalizovaná poznámka k obsahu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b="1" i="1" dirty="0"/>
              <a:t>základní</a:t>
            </a:r>
            <a:r>
              <a:rPr lang="cs-CZ" altLang="cs-CZ" sz="2400" b="1" dirty="0"/>
              <a:t> </a:t>
            </a:r>
            <a:r>
              <a:rPr lang="cs-CZ" altLang="cs-CZ" sz="2400" b="1" i="1" dirty="0"/>
              <a:t>úroveň</a:t>
            </a:r>
            <a:r>
              <a:rPr lang="cs-CZ" altLang="cs-CZ" sz="2400" b="1" dirty="0"/>
              <a:t> </a:t>
            </a:r>
            <a:r>
              <a:rPr lang="cs-CZ" altLang="cs-CZ" sz="2400" dirty="0"/>
              <a:t>(MARC 21, pole 505$a)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neopakovatelný výskyt </a:t>
            </a:r>
            <a:r>
              <a:rPr lang="cs-CZ" altLang="cs-CZ" sz="2400" dirty="0" err="1"/>
              <a:t>podpole</a:t>
            </a:r>
            <a:r>
              <a:rPr lang="cs-CZ" altLang="cs-CZ" sz="2400" dirty="0"/>
              <a:t> $a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5050 $</a:t>
            </a:r>
            <a:r>
              <a:rPr lang="cs-CZ" altLang="cs-CZ" sz="2400" i="1" dirty="0" err="1"/>
              <a:t>aPlán</a:t>
            </a:r>
            <a:r>
              <a:rPr lang="cs-CZ" altLang="cs-CZ" sz="2400" i="1" dirty="0"/>
              <a:t> města Prahy 1:10 000 -- Středočeský kraj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b="1" i="1" dirty="0"/>
              <a:t>rozšířená</a:t>
            </a:r>
            <a:r>
              <a:rPr lang="cs-CZ" altLang="cs-CZ" sz="2400" b="1" dirty="0"/>
              <a:t> </a:t>
            </a:r>
            <a:r>
              <a:rPr lang="cs-CZ" altLang="cs-CZ" sz="2400" b="1" i="1" dirty="0"/>
              <a:t>úroveň</a:t>
            </a:r>
            <a:r>
              <a:rPr lang="cs-CZ" altLang="cs-CZ" sz="2400" b="1" dirty="0"/>
              <a:t> </a:t>
            </a:r>
            <a:r>
              <a:rPr lang="cs-CZ" altLang="cs-CZ" sz="2400" dirty="0"/>
              <a:t>(MARC 21, pole 505$t)</a:t>
            </a:r>
            <a:r>
              <a:rPr lang="cs-CZ" altLang="cs-CZ" sz="2400" dirty="0">
                <a:solidFill>
                  <a:schemeClr val="folHlink"/>
                </a:solidFill>
              </a:rPr>
              <a:t> </a:t>
            </a:r>
            <a:r>
              <a:rPr lang="cs-CZ" altLang="cs-CZ" sz="2400" dirty="0"/>
              <a:t>opakovatelný výskyt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jiných podpolí než </a:t>
            </a:r>
            <a:r>
              <a:rPr lang="cs-CZ" altLang="cs-CZ" sz="2400" dirty="0" err="1"/>
              <a:t>podpole</a:t>
            </a:r>
            <a:r>
              <a:rPr lang="cs-CZ" altLang="cs-CZ" sz="2400" dirty="0"/>
              <a:t> $a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důležité </a:t>
            </a:r>
            <a:r>
              <a:rPr lang="cs-CZ" altLang="cs-CZ" sz="2400" dirty="0" err="1">
                <a:solidFill>
                  <a:srgbClr val="990000"/>
                </a:solidFill>
              </a:rPr>
              <a:t>podpole</a:t>
            </a:r>
            <a:r>
              <a:rPr lang="cs-CZ" altLang="cs-CZ" sz="2400" dirty="0">
                <a:solidFill>
                  <a:srgbClr val="990000"/>
                </a:solidFill>
              </a:rPr>
              <a:t> $t a hodnota druhého indikátoru 0</a:t>
            </a:r>
            <a:r>
              <a:rPr lang="cs-CZ" altLang="cs-CZ" sz="2400" dirty="0"/>
              <a:t>, kam se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zapisují </a:t>
            </a:r>
            <a:r>
              <a:rPr lang="cs-CZ" altLang="cs-CZ" sz="2400" dirty="0">
                <a:solidFill>
                  <a:srgbClr val="990000"/>
                </a:solidFill>
              </a:rPr>
              <a:t>selekční názvy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50500$tPražský Hrad -- $</a:t>
            </a:r>
            <a:r>
              <a:rPr lang="cs-CZ" altLang="cs-CZ" sz="2400" i="1" dirty="0" err="1"/>
              <a:t>tKarlův</a:t>
            </a:r>
            <a:r>
              <a:rPr lang="cs-CZ" altLang="cs-CZ" sz="2400" i="1" dirty="0"/>
              <a:t> most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poznámky</a:t>
            </a:r>
            <a:br>
              <a:rPr lang="cs-CZ" altLang="cs-CZ" sz="2800" dirty="0"/>
            </a:br>
            <a:r>
              <a:rPr lang="cs-CZ" sz="2400" dirty="0"/>
              <a:t>MARC 21/pole 505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1777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altLang="cs-CZ" sz="9600" dirty="0" err="1">
                <a:solidFill>
                  <a:srgbClr val="990000"/>
                </a:solidFill>
              </a:rPr>
              <a:t>podpole</a:t>
            </a:r>
            <a:r>
              <a:rPr lang="cs-CZ" altLang="cs-CZ" sz="9600" dirty="0">
                <a:solidFill>
                  <a:srgbClr val="990000"/>
                </a:solidFill>
              </a:rPr>
              <a:t> </a:t>
            </a:r>
            <a:r>
              <a:rPr lang="en-US" altLang="cs-CZ" sz="9600" dirty="0">
                <a:solidFill>
                  <a:srgbClr val="990000"/>
                </a:solidFill>
              </a:rPr>
              <a:t>$g </a:t>
            </a:r>
            <a:r>
              <a:rPr lang="cs-CZ" altLang="cs-CZ" sz="9600" dirty="0">
                <a:solidFill>
                  <a:srgbClr val="990000"/>
                </a:solidFill>
              </a:rPr>
              <a:t>d</a:t>
            </a:r>
            <a:r>
              <a:rPr lang="en-US" altLang="cs-CZ" sz="9600" dirty="0" err="1">
                <a:solidFill>
                  <a:srgbClr val="990000"/>
                </a:solidFill>
              </a:rPr>
              <a:t>opl</a:t>
            </a:r>
            <a:r>
              <a:rPr lang="cs-CZ" altLang="cs-CZ" sz="9600" dirty="0">
                <a:solidFill>
                  <a:srgbClr val="990000"/>
                </a:solidFill>
              </a:rPr>
              <a:t>ň</a:t>
            </a:r>
            <a:r>
              <a:rPr lang="en-US" altLang="cs-CZ" sz="9600" dirty="0" err="1">
                <a:solidFill>
                  <a:srgbClr val="990000"/>
                </a:solidFill>
              </a:rPr>
              <a:t>uj</a:t>
            </a:r>
            <a:r>
              <a:rPr lang="cs-CZ" altLang="cs-CZ" sz="9600" dirty="0">
                <a:solidFill>
                  <a:srgbClr val="990000"/>
                </a:solidFill>
              </a:rPr>
              <a:t>í</a:t>
            </a:r>
            <a:r>
              <a:rPr lang="en-US" altLang="cs-CZ" sz="9600" dirty="0">
                <a:solidFill>
                  <a:srgbClr val="990000"/>
                </a:solidFill>
              </a:rPr>
              <a:t>c</a:t>
            </a:r>
            <a:r>
              <a:rPr lang="cs-CZ" altLang="cs-CZ" sz="9600" dirty="0">
                <a:solidFill>
                  <a:srgbClr val="990000"/>
                </a:solidFill>
              </a:rPr>
              <a:t>í</a:t>
            </a:r>
            <a:r>
              <a:rPr lang="en-US" altLang="cs-CZ" sz="9600" dirty="0">
                <a:solidFill>
                  <a:srgbClr val="990000"/>
                </a:solidFill>
              </a:rPr>
              <a:t> </a:t>
            </a:r>
            <a:r>
              <a:rPr lang="cs-CZ" altLang="cs-CZ" sz="9600" dirty="0">
                <a:solidFill>
                  <a:srgbClr val="990000"/>
                </a:solidFill>
              </a:rPr>
              <a:t>ú</a:t>
            </a:r>
            <a:r>
              <a:rPr lang="en-US" altLang="cs-CZ" sz="9600" dirty="0" err="1">
                <a:solidFill>
                  <a:srgbClr val="990000"/>
                </a:solidFill>
              </a:rPr>
              <a:t>daje</a:t>
            </a:r>
            <a:r>
              <a:rPr lang="cs-CZ" altLang="cs-CZ" sz="9600" dirty="0">
                <a:solidFill>
                  <a:srgbClr val="FF99FF"/>
                </a:solidFill>
              </a:rPr>
              <a:t> </a:t>
            </a:r>
            <a:r>
              <a:rPr lang="cs-CZ" altLang="cs-CZ" sz="9600" dirty="0"/>
              <a:t>může obsahovat označení svazku, </a:t>
            </a:r>
          </a:p>
          <a:p>
            <a:pPr>
              <a:buFont typeface="Wingdings" pitchFamily="2" charset="2"/>
              <a:buNone/>
            </a:pPr>
            <a:r>
              <a:rPr lang="cs-CZ" altLang="cs-CZ" sz="9600" dirty="0"/>
              <a:t>části, nebo další informace o rozsahu</a:t>
            </a:r>
            <a:r>
              <a:rPr lang="cs-CZ" altLang="cs-CZ" sz="9600" dirty="0">
                <a:solidFill>
                  <a:schemeClr val="bg2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endParaRPr lang="cs-CZ" altLang="cs-CZ" sz="9600" dirty="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24500</a:t>
            </a:r>
            <a:r>
              <a:rPr lang="en-US" altLang="cs-CZ" sz="9600" i="1" dirty="0"/>
              <a:t>$</a:t>
            </a:r>
            <a:r>
              <a:rPr lang="cs-CZ" altLang="cs-CZ" sz="9600" i="1" dirty="0" err="1"/>
              <a:t>aNa</a:t>
            </a:r>
            <a:r>
              <a:rPr lang="cs-CZ" altLang="cs-CZ" sz="9600" i="1" dirty="0"/>
              <a:t> kole celou Moravou a Slezskem  :       </a:t>
            </a:r>
            <a:r>
              <a:rPr lang="cs-CZ" altLang="cs-CZ" sz="8000" i="1" dirty="0"/>
              <a:t>kartografický </a:t>
            </a:r>
          </a:p>
          <a:p>
            <a:pPr>
              <a:buFont typeface="Wingdings" pitchFamily="2" charset="2"/>
              <a:buNone/>
            </a:pPr>
            <a:r>
              <a:rPr lang="cs-CZ" altLang="cs-CZ" sz="8000" i="1" dirty="0"/>
              <a:t>              </a:t>
            </a:r>
            <a:r>
              <a:rPr lang="en-US" altLang="cs-CZ" sz="9600" i="1" dirty="0"/>
              <a:t>$</a:t>
            </a:r>
            <a:r>
              <a:rPr lang="cs-CZ" altLang="cs-CZ" sz="9600" i="1" dirty="0" err="1"/>
              <a:t>bsoubor</a:t>
            </a:r>
            <a:r>
              <a:rPr lang="cs-CZ" altLang="cs-CZ" sz="9600" i="1" dirty="0"/>
              <a:t> </a:t>
            </a:r>
            <a:r>
              <a:rPr lang="cs-CZ" altLang="cs-CZ" sz="9600" i="1" dirty="0" err="1"/>
              <a:t>cyklomap</a:t>
            </a:r>
            <a:r>
              <a:rPr lang="cs-CZ" altLang="cs-CZ" sz="9600" i="1" dirty="0"/>
              <a:t>     </a:t>
            </a:r>
            <a:r>
              <a:rPr lang="cs-CZ" altLang="cs-CZ" sz="8000" i="1" dirty="0"/>
              <a:t>                                           dokument</a:t>
            </a:r>
          </a:p>
          <a:p>
            <a:pPr>
              <a:buFont typeface="Wingdings" pitchFamily="2" charset="2"/>
              <a:buNone/>
            </a:pPr>
            <a:r>
              <a:rPr lang="cs-CZ" altLang="cs-CZ" sz="8000" i="1" dirty="0"/>
              <a:t>                                                                                                         se společným </a:t>
            </a:r>
          </a:p>
          <a:p>
            <a:pPr>
              <a:buFont typeface="Wingdings" pitchFamily="2" charset="2"/>
              <a:buNone/>
            </a:pPr>
            <a:r>
              <a:rPr lang="cs-CZ" altLang="cs-CZ" sz="8000" i="1" dirty="0"/>
              <a:t>                                                                                                         názvem</a:t>
            </a:r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50500</a:t>
            </a:r>
            <a:r>
              <a:rPr lang="en-US" altLang="cs-CZ" sz="9600" i="1" dirty="0"/>
              <a:t>$g1.$</a:t>
            </a:r>
            <a:r>
              <a:rPr lang="cs-CZ" altLang="cs-CZ" sz="9600" i="1" dirty="0" err="1"/>
              <a:t>tJeseníky</a:t>
            </a:r>
            <a:r>
              <a:rPr lang="cs-CZ" altLang="cs-CZ" sz="9600" i="1" dirty="0"/>
              <a:t> --</a:t>
            </a:r>
            <a:r>
              <a:rPr lang="en-US" altLang="cs-CZ" sz="9600" i="1" dirty="0"/>
              <a:t>$g2.$tOstravsko - </a:t>
            </a:r>
            <a:r>
              <a:rPr lang="en-US" altLang="cs-CZ" sz="9600" i="1" dirty="0" err="1"/>
              <a:t>Karvinsko</a:t>
            </a:r>
            <a:r>
              <a:rPr lang="en-US" altLang="cs-CZ" sz="9600" i="1" dirty="0"/>
              <a:t> ; </a:t>
            </a:r>
            <a:r>
              <a:rPr lang="en-US" altLang="cs-CZ" sz="9600" i="1" dirty="0" err="1"/>
              <a:t>Opavsko</a:t>
            </a:r>
            <a:r>
              <a:rPr lang="cs-CZ" altLang="cs-CZ" sz="9600" i="1" dirty="0"/>
              <a:t>--  </a:t>
            </a:r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            </a:t>
            </a:r>
            <a:r>
              <a:rPr lang="en-US" altLang="cs-CZ" sz="9600" i="1" dirty="0"/>
              <a:t>$g3.$t</a:t>
            </a:r>
            <a:r>
              <a:rPr lang="cs-CZ" altLang="cs-CZ" sz="9600" i="1" dirty="0"/>
              <a:t>Jižní Morava : Brno a okolí --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4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Střední </a:t>
            </a:r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            Morava - Haná --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5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Beskydy --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6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Jižní Morava : </a:t>
            </a:r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            Znojmo a Podyjí -- 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7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Slovácko -- 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8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Zlínsko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poznámky</a:t>
            </a:r>
            <a:br>
              <a:rPr lang="cs-CZ" altLang="cs-CZ" sz="2800" dirty="0"/>
            </a:br>
            <a:r>
              <a:rPr lang="cs-CZ" sz="2400" dirty="0"/>
              <a:t>MARC 21/pole 5XX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964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altLang="cs-CZ" sz="2400" b="1" dirty="0"/>
              <a:t>546 poznámka o jazyku </a:t>
            </a:r>
            <a:r>
              <a:rPr lang="cs-CZ" altLang="cs-CZ" sz="2400" dirty="0"/>
              <a:t>(MARC21, pole 546</a:t>
            </a:r>
            <a:r>
              <a:rPr lang="en-US" altLang="cs-CZ" sz="2400" dirty="0"/>
              <a:t>$</a:t>
            </a:r>
            <a:r>
              <a:rPr lang="cs-CZ" altLang="cs-CZ" sz="2400" dirty="0"/>
              <a:t>a)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poznámka o jazyku se uvádí, pokud informace o jazyku nevyplývá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z jiných údajů popisu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související kódované údaje se uvádí v poli 008/35-37 Jazyk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a v poli 041 Kód jazyka</a:t>
            </a:r>
          </a:p>
          <a:p>
            <a:pPr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546  </a:t>
            </a:r>
            <a:r>
              <a:rPr lang="en-US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>
                <a:solidFill>
                  <a:srgbClr val="FF0000"/>
                </a:solidFill>
              </a:rPr>
              <a:t>aMístní</a:t>
            </a:r>
            <a:r>
              <a:rPr lang="cs-CZ" altLang="cs-CZ" sz="2400" i="1" dirty="0">
                <a:solidFill>
                  <a:srgbClr val="FF0000"/>
                </a:solidFill>
              </a:rPr>
              <a:t> jména korejsky</a:t>
            </a:r>
            <a:endParaRPr lang="cs-CZ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546  </a:t>
            </a:r>
            <a:r>
              <a:rPr lang="en-US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>
                <a:solidFill>
                  <a:srgbClr val="FF0000"/>
                </a:solidFill>
              </a:rPr>
              <a:t>aJaponský</a:t>
            </a:r>
            <a:r>
              <a:rPr lang="cs-CZ" altLang="cs-CZ" sz="2400" i="1" dirty="0">
                <a:solidFill>
                  <a:srgbClr val="FF0000"/>
                </a:solidFill>
              </a:rPr>
              <a:t> text a tiráž, místní jména česky</a:t>
            </a:r>
            <a:endParaRPr lang="cs-CZ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546  </a:t>
            </a:r>
            <a:r>
              <a:rPr lang="en-US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>
                <a:solidFill>
                  <a:srgbClr val="FF0000"/>
                </a:solidFill>
              </a:rPr>
              <a:t>aČeský</a:t>
            </a:r>
            <a:r>
              <a:rPr lang="cs-CZ" altLang="cs-CZ" sz="2400" i="1" dirty="0">
                <a:solidFill>
                  <a:srgbClr val="FF0000"/>
                </a:solidFill>
              </a:rPr>
              <a:t>, anglický a německý vlastivědný text</a:t>
            </a:r>
            <a:endParaRPr lang="cs-CZ" sz="2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2"/>
                </a:solidFill>
              </a:rPr>
              <a:t> </a:t>
            </a:r>
          </a:p>
          <a:p>
            <a:pPr marL="457200" indent="-457200">
              <a:buFont typeface="Wingdings" pitchFamily="2" charset="2"/>
              <a:buAutoNum type="arabicPlain" startAt="546"/>
            </a:pP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poznámky</a:t>
            </a:r>
            <a:br>
              <a:rPr lang="cs-CZ" altLang="cs-CZ" sz="2800" dirty="0"/>
            </a:br>
            <a:r>
              <a:rPr lang="cs-CZ" sz="2400" dirty="0"/>
              <a:t>MARC 21/pole 546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650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b="1" dirty="0"/>
              <a:t>MARC 21, pole 020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en-US" altLang="cs-CZ" sz="9600" dirty="0"/>
              <a:t>a</a:t>
            </a:r>
            <a:r>
              <a:rPr lang="cs-CZ" altLang="cs-CZ" sz="9600" dirty="0"/>
              <a:t>ISBN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cs-CZ" altLang="cs-CZ" sz="9600" dirty="0" err="1"/>
              <a:t>cDostupnost</a:t>
            </a:r>
            <a:endParaRPr lang="cs-CZ" altLang="cs-CZ" sz="9600" dirty="0"/>
          </a:p>
          <a:p>
            <a:pPr>
              <a:lnSpc>
                <a:spcPct val="80000"/>
              </a:lnSpc>
              <a:buNone/>
            </a:pPr>
            <a:r>
              <a:rPr lang="cs-CZ" altLang="cs-CZ" sz="9600" dirty="0">
                <a:solidFill>
                  <a:srgbClr val="FF0000"/>
                </a:solidFill>
              </a:rPr>
              <a:t>$</a:t>
            </a:r>
            <a:r>
              <a:rPr lang="cs-CZ" altLang="cs-CZ" sz="9600" dirty="0" err="1">
                <a:solidFill>
                  <a:srgbClr val="FF0000"/>
                </a:solidFill>
              </a:rPr>
              <a:t>qZpřesnění</a:t>
            </a:r>
            <a:endParaRPr lang="cs-CZ" altLang="cs-CZ" sz="96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cs-CZ" altLang="cs-CZ" sz="9600" dirty="0" err="1"/>
              <a:t>zChybné</a:t>
            </a:r>
            <a:r>
              <a:rPr lang="cs-CZ" altLang="cs-CZ" sz="9600" dirty="0"/>
              <a:t> ISBN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do roku vydání 2006 včetně 10místná ISBN, od roku 2007 pouze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13místná ISBN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v české praxi se platné číslo zapisuje </a:t>
            </a:r>
            <a:r>
              <a:rPr lang="cs-CZ" altLang="cs-CZ" sz="9600" dirty="0">
                <a:solidFill>
                  <a:schemeClr val="hlink"/>
                </a:solidFill>
              </a:rPr>
              <a:t>včetně spojovníků</a:t>
            </a:r>
            <a:r>
              <a:rPr lang="cs-CZ" altLang="cs-CZ" sz="9600" dirty="0"/>
              <a:t>, </a:t>
            </a:r>
            <a:r>
              <a:rPr lang="cs-CZ" altLang="cs-CZ" sz="9600" dirty="0">
                <a:solidFill>
                  <a:schemeClr val="hlink"/>
                </a:solidFill>
              </a:rPr>
              <a:t>bez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>
                <a:solidFill>
                  <a:schemeClr val="hlink"/>
                </a:solidFill>
              </a:rPr>
              <a:t>iniciál</a:t>
            </a:r>
            <a:r>
              <a:rPr lang="cs-CZ" altLang="cs-CZ" sz="9600" dirty="0"/>
              <a:t> </a:t>
            </a:r>
            <a:r>
              <a:rPr lang="cs-CZ" altLang="cs-CZ" sz="9600" dirty="0">
                <a:solidFill>
                  <a:schemeClr val="hlink"/>
                </a:solidFill>
              </a:rPr>
              <a:t>ISBN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vročení r. 2007-   (třináctimístné ISBN)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/>
              <a:t>020  $a978-80-7348-372-2</a:t>
            </a:r>
            <a:r>
              <a:rPr lang="cs-CZ" altLang="cs-CZ" sz="9600" i="1" dirty="0">
                <a:solidFill>
                  <a:srgbClr val="FF0000"/>
                </a:solidFill>
              </a:rPr>
              <a:t>$q</a:t>
            </a:r>
            <a:r>
              <a:rPr lang="cs-CZ" altLang="cs-CZ" sz="9600" i="1" dirty="0"/>
              <a:t>(kroužková vazba)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nemá-li dokument ISBN, zapisuje se pouze samostatný údaj o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vazbě, který začíná velkým písmenem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/>
              <a:t>020  </a:t>
            </a:r>
            <a:r>
              <a:rPr lang="cs-CZ" altLang="cs-CZ" sz="9600" i="1" dirty="0">
                <a:solidFill>
                  <a:srgbClr val="FF0000"/>
                </a:solidFill>
              </a:rPr>
              <a:t>$q</a:t>
            </a:r>
            <a:r>
              <a:rPr lang="cs-CZ" altLang="cs-CZ" sz="9600" dirty="0"/>
              <a:t>(Kroužková vazba)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před r. 2007 (desetimístné ISBN)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/>
              <a:t>020  $a80-7224-221-0</a:t>
            </a:r>
            <a:r>
              <a:rPr lang="cs-CZ" altLang="cs-CZ" sz="9600" i="1" dirty="0">
                <a:solidFill>
                  <a:srgbClr val="FF0000"/>
                </a:solidFill>
              </a:rPr>
              <a:t>$q</a:t>
            </a:r>
            <a:r>
              <a:rPr lang="cs-CZ" altLang="cs-CZ" sz="9600" i="1" dirty="0"/>
              <a:t>(složeno)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údajů o standardním čísle a dostupnosti</a:t>
            </a:r>
            <a:br>
              <a:rPr lang="cs-CZ" altLang="cs-CZ" sz="2800" dirty="0"/>
            </a:br>
            <a:r>
              <a:rPr lang="cs-CZ" sz="2400" dirty="0"/>
              <a:t>MARC 21/pole 020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7469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b="1" dirty="0"/>
              <a:t>MARC 21, pole 040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en-US" altLang="cs-CZ" sz="9600" dirty="0"/>
              <a:t>a</a:t>
            </a:r>
            <a:r>
              <a:rPr lang="cs-CZ" altLang="cs-CZ" sz="9600" dirty="0"/>
              <a:t>Agentura zajišťující původní katalogizaci (NO)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cs-CZ" altLang="cs-CZ" sz="9600" dirty="0" err="1"/>
              <a:t>bJazyk</a:t>
            </a:r>
            <a:r>
              <a:rPr lang="cs-CZ" altLang="cs-CZ" sz="9600" dirty="0"/>
              <a:t> katalogizace (NO)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dirty="0"/>
              <a:t>$</a:t>
            </a:r>
            <a:r>
              <a:rPr lang="cs-CZ" altLang="cs-CZ" sz="9600" dirty="0" err="1"/>
              <a:t>dAgentura</a:t>
            </a:r>
            <a:r>
              <a:rPr lang="cs-CZ" altLang="cs-CZ" sz="9600" dirty="0"/>
              <a:t>, která záznam modifikovala (O)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>
                <a:solidFill>
                  <a:srgbClr val="FF0000"/>
                </a:solidFill>
              </a:rPr>
              <a:t>$</a:t>
            </a:r>
            <a:r>
              <a:rPr lang="cs-CZ" altLang="cs-CZ" sz="9600" dirty="0" err="1">
                <a:solidFill>
                  <a:srgbClr val="FF0000"/>
                </a:solidFill>
              </a:rPr>
              <a:t>ePoužitá</a:t>
            </a:r>
            <a:r>
              <a:rPr lang="cs-CZ" altLang="cs-CZ" sz="9600" dirty="0">
                <a:solidFill>
                  <a:srgbClr val="FF0000"/>
                </a:solidFill>
              </a:rPr>
              <a:t> pravidla popisu </a:t>
            </a:r>
            <a:r>
              <a:rPr lang="cs-CZ" altLang="cs-CZ" sz="9600" dirty="0"/>
              <a:t>(nezapisuje se pro AACR2</a:t>
            </a:r>
            <a:r>
              <a:rPr lang="cs-CZ" altLang="cs-CZ" sz="9600"/>
              <a:t>), návaznost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/>
              <a:t>na </a:t>
            </a:r>
            <a:r>
              <a:rPr lang="cs-CZ" altLang="cs-CZ" sz="9600" dirty="0"/>
              <a:t>kontrolu dalších kódovaných údajů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vročení r. 2007-   (třináctimístné ISBN)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/>
              <a:t>040  $aABA001$bcze</a:t>
            </a:r>
            <a:r>
              <a:rPr lang="cs-CZ" altLang="cs-CZ" sz="9600" i="1" dirty="0">
                <a:solidFill>
                  <a:srgbClr val="FF0000"/>
                </a:solidFill>
              </a:rPr>
              <a:t>$e</a:t>
            </a:r>
            <a:r>
              <a:rPr lang="cs-CZ" altLang="cs-CZ" sz="9600" i="1" dirty="0"/>
              <a:t>rda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původní záznam vytvořený v RDA v NK ČR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před r. 2007 (desetimístné ISBN)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i="1" dirty="0"/>
              <a:t>040  $aBOA001$bcze$dOLA001$dABA001</a:t>
            </a:r>
            <a:r>
              <a:rPr lang="cs-CZ" altLang="cs-CZ" sz="9600" i="1" dirty="0">
                <a:solidFill>
                  <a:srgbClr val="FF0000"/>
                </a:solidFill>
              </a:rPr>
              <a:t>$e</a:t>
            </a:r>
            <a:r>
              <a:rPr lang="cs-CZ" altLang="cs-CZ" sz="9600" i="1" dirty="0"/>
              <a:t>rda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původní záznam MZK, doplnění záznamu Vědecká knihovna v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Olomouci, oprava NK ČR, záznam v RDA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pole 040 Zdroj katalogizace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9427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nemá žádné indikátory a </a:t>
            </a:r>
            <a:r>
              <a:rPr lang="cs-CZ" altLang="cs-CZ" sz="9600" dirty="0" err="1"/>
              <a:t>podpole</a:t>
            </a:r>
            <a:r>
              <a:rPr lang="cs-CZ" altLang="cs-CZ" sz="9600" dirty="0"/>
              <a:t>, údaje jsou definovány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pozicí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b="1" dirty="0"/>
              <a:t>pozice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dirty="0"/>
              <a:t>06 Typ záznamu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      </a:t>
            </a:r>
            <a:r>
              <a:rPr lang="cs-CZ" altLang="cs-CZ" sz="9600" dirty="0">
                <a:solidFill>
                  <a:srgbClr val="FF0000"/>
                </a:solidFill>
              </a:rPr>
              <a:t>e </a:t>
            </a:r>
            <a:r>
              <a:rPr lang="cs-CZ" altLang="cs-CZ" sz="9600" dirty="0"/>
              <a:t>- kartografický dokument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9600" i="1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18 Forma katalogizačního popisu v RDA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       </a:t>
            </a:r>
            <a:r>
              <a:rPr lang="cs-CZ" altLang="cs-CZ" sz="9600" dirty="0">
                <a:solidFill>
                  <a:srgbClr val="FF0000"/>
                </a:solidFill>
              </a:rPr>
              <a:t>i </a:t>
            </a:r>
            <a:r>
              <a:rPr lang="cs-CZ" altLang="cs-CZ" sz="9600" dirty="0"/>
              <a:t> - přítomna interpunkce ISBD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příklad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i="1" dirty="0"/>
              <a:t>LDR  -----n</a:t>
            </a:r>
            <a:r>
              <a:rPr lang="cs-CZ" altLang="cs-CZ" sz="9600" i="1" dirty="0">
                <a:solidFill>
                  <a:srgbClr val="FF0000"/>
                </a:solidFill>
              </a:rPr>
              <a:t>e</a:t>
            </a:r>
            <a:r>
              <a:rPr lang="cs-CZ" altLang="cs-CZ" sz="9600" i="1" dirty="0"/>
              <a:t>m-a-22------</a:t>
            </a:r>
            <a:r>
              <a:rPr lang="cs-CZ" altLang="cs-CZ" sz="9600" i="1" dirty="0">
                <a:solidFill>
                  <a:srgbClr val="FF0000"/>
                </a:solidFill>
              </a:rPr>
              <a:t>i</a:t>
            </a:r>
            <a:r>
              <a:rPr lang="cs-CZ" altLang="cs-CZ" sz="9600" i="1" dirty="0"/>
              <a:t>-4500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nový záznam, kartografický dokument, přítomna interpunkce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ISBD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LDR (návěští</a:t>
            </a:r>
            <a:r>
              <a:rPr lang="cs-CZ" altLang="cs-CZ" sz="2400" dirty="0"/>
              <a:t>)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4751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LDR	-----nem-a22------</a:t>
            </a:r>
            <a:r>
              <a:rPr lang="cs-CZ" altLang="cs-CZ" sz="1400" dirty="0">
                <a:solidFill>
                  <a:srgbClr val="FF0000"/>
                </a:solidFill>
              </a:rPr>
              <a:t>i</a:t>
            </a:r>
            <a:r>
              <a:rPr lang="cs-CZ" altLang="cs-CZ" sz="1400" dirty="0"/>
              <a:t>-4500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FMT	MP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BAS	|a 01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001	nkc20142637124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003	CZ-</a:t>
            </a:r>
            <a:r>
              <a:rPr lang="cs-CZ" altLang="cs-CZ" sz="1400" dirty="0" err="1"/>
              <a:t>PrNK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005	20141126114137.0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007	aj-</a:t>
            </a:r>
            <a:r>
              <a:rPr lang="cs-CZ" altLang="cs-CZ" sz="1400" dirty="0" err="1"/>
              <a:t>canzn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008	141126s2015----</a:t>
            </a:r>
            <a:r>
              <a:rPr lang="cs-CZ" altLang="cs-CZ" sz="1400" dirty="0" err="1"/>
              <a:t>xr</a:t>
            </a:r>
            <a:r>
              <a:rPr lang="cs-CZ" altLang="cs-CZ" sz="1400" dirty="0"/>
              <a:t>-z------a-----1---</a:t>
            </a:r>
            <a:r>
              <a:rPr lang="cs-CZ" altLang="cs-CZ" sz="1400" dirty="0" err="1"/>
              <a:t>cze</a:t>
            </a:r>
            <a:r>
              <a:rPr lang="cs-CZ" altLang="cs-CZ" sz="1400" dirty="0"/>
              <a:t>--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015	|a cnb002637124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020	|a 978-80-7393-355-5 </a:t>
            </a:r>
            <a:r>
              <a:rPr lang="cs-CZ" altLang="cs-CZ" sz="1400" dirty="0">
                <a:solidFill>
                  <a:srgbClr val="FF0000"/>
                </a:solidFill>
              </a:rPr>
              <a:t>|q</a:t>
            </a:r>
            <a:r>
              <a:rPr lang="cs-CZ" altLang="cs-CZ" sz="1400" dirty="0"/>
              <a:t> (složeno)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0341	|a </a:t>
            </a:r>
            <a:r>
              <a:rPr lang="cs-CZ" altLang="cs-CZ" sz="1400" dirty="0" err="1"/>
              <a:t>a</a:t>
            </a:r>
            <a:r>
              <a:rPr lang="cs-CZ" altLang="cs-CZ" sz="1400" dirty="0"/>
              <a:t> |b 500000 |d E0120359 |e E0185029 |f N0510452 |g N0483111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040	|a ABA001 |b </a:t>
            </a:r>
            <a:r>
              <a:rPr lang="cs-CZ" altLang="cs-CZ" sz="1400" dirty="0" err="1"/>
              <a:t>cze</a:t>
            </a:r>
            <a:r>
              <a:rPr lang="cs-CZ" altLang="cs-CZ" sz="1400" dirty="0"/>
              <a:t> </a:t>
            </a:r>
            <a:r>
              <a:rPr lang="cs-CZ" altLang="cs-CZ" sz="1400" dirty="0">
                <a:solidFill>
                  <a:srgbClr val="FF0000"/>
                </a:solidFill>
              </a:rPr>
              <a:t>|e </a:t>
            </a:r>
            <a:r>
              <a:rPr lang="cs-CZ" altLang="cs-CZ" sz="1400" dirty="0" err="1">
                <a:solidFill>
                  <a:srgbClr val="FF0000"/>
                </a:solidFill>
              </a:rPr>
              <a:t>rda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043	|a e-</a:t>
            </a:r>
            <a:r>
              <a:rPr lang="cs-CZ" altLang="cs-CZ" sz="1400" dirty="0" err="1"/>
              <a:t>xr</a:t>
            </a:r>
            <a:r>
              <a:rPr lang="cs-CZ" altLang="cs-CZ" sz="1400" dirty="0"/>
              <a:t>---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072 7	|a 913(437) |x Geografie Česka a Slovenska, reálie, cestování |2 Konspekt |9 7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072 7	|a 912 |x Mapy. Atlasy. Glóby |2 Konspekt |9 7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080	|a 656.1 |2 MRF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080	|a 913(437.3) |2 MRF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080	|a (084.3)656.1 |2 MRF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1102	|a Kartografie Praha (firma) |7 kn20010724363 |4 </a:t>
            </a:r>
            <a:r>
              <a:rPr lang="cs-CZ" altLang="cs-CZ" sz="1400" dirty="0" err="1"/>
              <a:t>ctg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24510	|a Česká republika : |b automapa / |c vydala a zpracovala Kartografie Praha</a:t>
            </a:r>
            <a:endParaRPr lang="cs-CZ" altLang="cs-CZ" sz="1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Příklad</a:t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759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250	|a 9. </a:t>
            </a:r>
            <a:r>
              <a:rPr lang="cs-CZ" altLang="cs-CZ" sz="1400" dirty="0">
                <a:solidFill>
                  <a:srgbClr val="002060"/>
                </a:solidFill>
              </a:rPr>
              <a:t>vyd</a:t>
            </a:r>
            <a:r>
              <a:rPr lang="cs-CZ" altLang="cs-CZ" sz="1400" dirty="0">
                <a:solidFill>
                  <a:srgbClr val="FF0000"/>
                </a:solidFill>
              </a:rPr>
              <a:t>ání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255	|a Měřítko 1:500 000 |c </a:t>
            </a:r>
            <a:r>
              <a:rPr lang="cs-CZ" altLang="cs-CZ" sz="1400" dirty="0">
                <a:solidFill>
                  <a:srgbClr val="FF0000"/>
                </a:solidFill>
              </a:rPr>
              <a:t>(E 12°03′59″--E 18°50′29″ /N 51°04′52″--N 48°31′11″)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264 1</a:t>
            </a:r>
            <a:r>
              <a:rPr lang="cs-CZ" altLang="cs-CZ" sz="1400" dirty="0"/>
              <a:t>	|a Praha : |b Kartografie Praha</a:t>
            </a:r>
            <a:r>
              <a:rPr lang="cs-CZ" altLang="cs-CZ" sz="1400" dirty="0">
                <a:solidFill>
                  <a:srgbClr val="FF0000"/>
                </a:solidFill>
              </a:rPr>
              <a:t>, a.s</a:t>
            </a:r>
            <a:r>
              <a:rPr lang="cs-CZ" altLang="cs-CZ" sz="1400" dirty="0"/>
              <a:t>., |c 2015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300	|a 1 mapa : |b barev</a:t>
            </a:r>
            <a:r>
              <a:rPr lang="cs-CZ" altLang="cs-CZ" sz="1400" dirty="0">
                <a:solidFill>
                  <a:srgbClr val="FF0000"/>
                </a:solidFill>
              </a:rPr>
              <a:t>ná</a:t>
            </a:r>
            <a:r>
              <a:rPr lang="cs-CZ" altLang="cs-CZ" sz="1400" dirty="0"/>
              <a:t> ; |c 56 x 97 cm, složeno na 23 x 13 cm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336	|a kartografický obraz |b </a:t>
            </a:r>
            <a:r>
              <a:rPr lang="cs-CZ" altLang="cs-CZ" sz="1400" dirty="0" err="1">
                <a:solidFill>
                  <a:srgbClr val="FF0000"/>
                </a:solidFill>
              </a:rPr>
              <a:t>cri</a:t>
            </a:r>
            <a:r>
              <a:rPr lang="cs-CZ" altLang="cs-CZ" sz="1400" dirty="0">
                <a:solidFill>
                  <a:srgbClr val="FF0000"/>
                </a:solidFill>
              </a:rPr>
              <a:t> |2 </a:t>
            </a:r>
            <a:r>
              <a:rPr lang="cs-CZ" altLang="cs-CZ" sz="1400" dirty="0" err="1">
                <a:solidFill>
                  <a:srgbClr val="FF0000"/>
                </a:solidFill>
              </a:rPr>
              <a:t>rdacontent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337	|a bez média |b n |2 </a:t>
            </a:r>
            <a:r>
              <a:rPr lang="cs-CZ" altLang="cs-CZ" sz="1400" dirty="0" err="1">
                <a:solidFill>
                  <a:srgbClr val="FF0000"/>
                </a:solidFill>
              </a:rPr>
              <a:t>rdamedia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338	|a list |b </a:t>
            </a:r>
            <a:r>
              <a:rPr lang="cs-CZ" altLang="cs-CZ" sz="1400" dirty="0" err="1">
                <a:solidFill>
                  <a:srgbClr val="FF0000"/>
                </a:solidFill>
              </a:rPr>
              <a:t>nb</a:t>
            </a:r>
            <a:r>
              <a:rPr lang="cs-CZ" altLang="cs-CZ" sz="1400" dirty="0">
                <a:solidFill>
                  <a:srgbClr val="FF0000"/>
                </a:solidFill>
              </a:rPr>
              <a:t> |2 </a:t>
            </a:r>
            <a:r>
              <a:rPr lang="cs-CZ" altLang="cs-CZ" sz="1400" dirty="0" err="1">
                <a:solidFill>
                  <a:srgbClr val="FF0000"/>
                </a:solidFill>
              </a:rPr>
              <a:t>rdacarrier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500	|a Obsahuje rejstřík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65007	|a silniční doprava |7 ph116143 |z Česko |2 </a:t>
            </a:r>
            <a:r>
              <a:rPr lang="cs-CZ" altLang="cs-CZ" sz="1400" dirty="0" err="1"/>
              <a:t>czenas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655 7	|a automapy |7 fd131856 |2 </a:t>
            </a:r>
            <a:r>
              <a:rPr lang="cs-CZ" altLang="cs-CZ" sz="1400" dirty="0" err="1"/>
              <a:t>czenas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901	|b 9788073933555 |f 9. vyd. |o 20141112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9101	|a ABA001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NKC	|a ČNB-s</a:t>
            </a:r>
          </a:p>
          <a:p>
            <a:pPr marL="0" indent="0">
              <a:buNone/>
            </a:pPr>
            <a:r>
              <a:rPr lang="cs-CZ" altLang="cs-CZ" sz="1400" dirty="0"/>
              <a:t>Pozn.  Korporace Kartografie Praha (firma) je odpovědná za vytvoření mapy, proto je kód role v poli 110 |4 </a:t>
            </a:r>
            <a:r>
              <a:rPr lang="cs-CZ" altLang="cs-CZ" sz="1400" dirty="0" err="1"/>
              <a:t>ctg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Pravidlo RDA I.2  umožnuje použít kód </a:t>
            </a:r>
            <a:r>
              <a:rPr lang="cs-CZ" altLang="cs-CZ" sz="1400" dirty="0" err="1"/>
              <a:t>ctg</a:t>
            </a:r>
            <a:r>
              <a:rPr lang="cs-CZ" altLang="cs-CZ" sz="1400" dirty="0"/>
              <a:t> i </a:t>
            </a:r>
            <a:r>
              <a:rPr lang="cs-CZ" altLang="cs-CZ" sz="1400"/>
              <a:t>pro korporaci </a:t>
            </a:r>
            <a:r>
              <a:rPr lang="cs-CZ" altLang="cs-CZ" sz="1400" dirty="0"/>
              <a:t>(nejen pro osobu)</a:t>
            </a:r>
          </a:p>
          <a:p>
            <a:endParaRPr lang="cs-CZ" sz="1600" dirty="0"/>
          </a:p>
          <a:p>
            <a:endParaRPr lang="cs-CZ" sz="1600" dirty="0"/>
          </a:p>
          <a:p>
            <a:r>
              <a:rPr lang="cs-CZ" sz="1600" dirty="0"/>
              <a:t>Případné připomínky k prezentaci  prosím zasílejte na adresu  </a:t>
            </a:r>
            <a:r>
              <a:rPr lang="cs-CZ" sz="1600" u="sng" dirty="0"/>
              <a:t>Ivana.Andresova@nkp.cz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Příklad - pokračování</a:t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575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altLang="cs-CZ" sz="3000" b="1" dirty="0"/>
              <a:t>Pole 255 </a:t>
            </a:r>
            <a:r>
              <a:rPr lang="cs-CZ" altLang="cs-CZ" sz="3000" dirty="0"/>
              <a:t>- </a:t>
            </a:r>
            <a:r>
              <a:rPr lang="cs-CZ" altLang="cs-CZ" sz="3000" i="1" dirty="0"/>
              <a:t>Oblast matematických a dalších specifických  údajů</a:t>
            </a:r>
          </a:p>
          <a:p>
            <a:r>
              <a:rPr lang="cs-CZ" altLang="cs-CZ" sz="3000" dirty="0"/>
              <a:t>255$a  -  </a:t>
            </a:r>
            <a:r>
              <a:rPr lang="cs-CZ" altLang="cs-CZ" sz="3000" dirty="0">
                <a:solidFill>
                  <a:srgbClr val="FF0000"/>
                </a:solidFill>
              </a:rPr>
              <a:t>neužívají se hranaté závorky</a:t>
            </a:r>
          </a:p>
          <a:p>
            <a:r>
              <a:rPr lang="cs-CZ" altLang="cs-CZ" sz="3000" dirty="0"/>
              <a:t>            -  zkratka „ca“ nahrazena „</a:t>
            </a:r>
            <a:r>
              <a:rPr lang="cs-CZ" altLang="cs-CZ" sz="3000" dirty="0">
                <a:solidFill>
                  <a:srgbClr val="FF0000"/>
                </a:solidFill>
              </a:rPr>
              <a:t>přibližně</a:t>
            </a:r>
            <a:r>
              <a:rPr lang="cs-CZ" altLang="cs-CZ" sz="3000" dirty="0"/>
              <a:t>“</a:t>
            </a:r>
          </a:p>
          <a:p>
            <a:endParaRPr lang="cs-CZ" altLang="cs-CZ" sz="3000" b="1" dirty="0"/>
          </a:p>
          <a:p>
            <a:r>
              <a:rPr lang="cs-CZ" altLang="cs-CZ" sz="3000" b="1" dirty="0"/>
              <a:t>Pole 300 </a:t>
            </a:r>
            <a:r>
              <a:rPr lang="cs-CZ" altLang="cs-CZ" sz="3000" dirty="0"/>
              <a:t>- </a:t>
            </a:r>
            <a:r>
              <a:rPr lang="cs-CZ" altLang="cs-CZ" sz="3000" i="1" dirty="0"/>
              <a:t>Oblast fyzického popisu</a:t>
            </a:r>
          </a:p>
          <a:p>
            <a:r>
              <a:rPr lang="cs-CZ" altLang="cs-CZ" sz="3000" dirty="0"/>
              <a:t>300$b         -  </a:t>
            </a:r>
            <a:r>
              <a:rPr lang="cs-CZ" altLang="cs-CZ" sz="3000" dirty="0">
                <a:solidFill>
                  <a:srgbClr val="FF0000"/>
                </a:solidFill>
              </a:rPr>
              <a:t>neužívají se zkratky </a:t>
            </a:r>
            <a:r>
              <a:rPr lang="cs-CZ" altLang="cs-CZ" sz="3000" dirty="0"/>
              <a:t>„barev.“ = „barevná“</a:t>
            </a:r>
          </a:p>
          <a:p>
            <a:r>
              <a:rPr lang="cs-CZ" altLang="cs-CZ" sz="3000" dirty="0"/>
              <a:t>300$c rozměr   „cm“ je metrická jednotka, ne zkratka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altLang="cs-CZ" sz="3600" dirty="0"/>
              <a:t>Změny v popisu kartografických dokumentů</a:t>
            </a:r>
            <a:r>
              <a:rPr lang="cs-CZ" sz="3600" dirty="0">
                <a:solidFill>
                  <a:srgbClr val="002060"/>
                </a:solidFill>
                <a:latin typeface="+mn-lt"/>
              </a:rPr>
              <a:t> </a:t>
            </a:r>
          </a:p>
        </p:txBody>
      </p:sp>
      <p:pic>
        <p:nvPicPr>
          <p:cNvPr id="7" name="Obrázek 6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15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002060"/>
                </a:solidFill>
              </a:rPr>
              <a:t>Oblast údajů o názvu a odpovědnosti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3600" dirty="0">
                <a:solidFill>
                  <a:srgbClr val="002060"/>
                </a:solidFill>
              </a:rPr>
              <a:t>MARC 21/pole 245/neopakovatelné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r>
              <a:rPr lang="cs-CZ" sz="2400" i="1" dirty="0"/>
              <a:t>povinný údaj v MZ</a:t>
            </a:r>
            <a:r>
              <a:rPr lang="cs-CZ" sz="2400" dirty="0"/>
              <a:t>, zápis stejně jako u tištěných monografií</a:t>
            </a:r>
          </a:p>
          <a:p>
            <a:r>
              <a:rPr lang="cs-CZ" sz="2400" dirty="0"/>
              <a:t>obecné označení druhu dokumentu [kartografický dokument] se nepoužívá a je nahrazeno poli 33X</a:t>
            </a:r>
          </a:p>
          <a:p>
            <a:r>
              <a:rPr lang="cs-CZ" sz="2400" dirty="0"/>
              <a:t>další názvová informace </a:t>
            </a:r>
            <a:r>
              <a:rPr lang="cs-CZ" sz="2400" dirty="0">
                <a:solidFill>
                  <a:srgbClr val="C00000"/>
                </a:solidFill>
              </a:rPr>
              <a:t>výjimka pro kartografické dokumenty </a:t>
            </a:r>
            <a:r>
              <a:rPr lang="cs-CZ" sz="2400" dirty="0"/>
              <a:t> Pokud hlavní název neobsahuje označení geografické části, o které popisná jednotka pojednává, a pokud takové označení neobsahuje ani další názvová informace či pokud další názvová informace chybí, doplňte jako další názvovou informaci slovo nebo stručnou frázi, určující oblast, o níž se pojednává - </a:t>
            </a:r>
            <a:r>
              <a:rPr lang="cs-CZ" sz="2400" dirty="0">
                <a:solidFill>
                  <a:srgbClr val="C00000"/>
                </a:solidFill>
              </a:rPr>
              <a:t>výraz doplníme do []                                                                                    </a:t>
            </a:r>
            <a:r>
              <a:rPr lang="cs-CZ" sz="2400" dirty="0"/>
              <a:t>př.</a:t>
            </a:r>
            <a:r>
              <a:rPr lang="cs-CZ" sz="2400" b="1" dirty="0"/>
              <a:t> </a:t>
            </a:r>
            <a:r>
              <a:rPr lang="cs-CZ" sz="2400" b="1" i="1" dirty="0"/>
              <a:t>24500</a:t>
            </a:r>
            <a:r>
              <a:rPr lang="cs-CZ" sz="2400" i="1" dirty="0"/>
              <a:t>  </a:t>
            </a:r>
            <a:r>
              <a:rPr lang="cs-CZ" sz="2400" b="1" i="1" dirty="0"/>
              <a:t>$</a:t>
            </a:r>
            <a:r>
              <a:rPr lang="cs-CZ" sz="2400" b="1" i="1" dirty="0" err="1"/>
              <a:t>a</a:t>
            </a:r>
            <a:r>
              <a:rPr lang="cs-CZ" sz="2400" i="1" dirty="0" err="1"/>
              <a:t>Vegetation</a:t>
            </a:r>
            <a:r>
              <a:rPr lang="cs-CZ" sz="2400" i="1" dirty="0"/>
              <a:t> </a:t>
            </a:r>
            <a:r>
              <a:rPr lang="cs-CZ" sz="2400" b="1" i="1" dirty="0"/>
              <a:t>:</a:t>
            </a:r>
            <a:r>
              <a:rPr lang="cs-CZ" sz="2400" b="1" i="1" dirty="0">
                <a:solidFill>
                  <a:srgbClr val="FF0000"/>
                </a:solidFill>
              </a:rPr>
              <a:t>$b</a:t>
            </a:r>
            <a:r>
              <a:rPr lang="cs-CZ" sz="2400" i="1" dirty="0">
                <a:solidFill>
                  <a:srgbClr val="FF0000"/>
                </a:solidFill>
              </a:rPr>
              <a:t>[in Botswana]</a:t>
            </a:r>
            <a:r>
              <a:rPr lang="cs-CZ" sz="2400" b="1" i="1" dirty="0">
                <a:solidFill>
                  <a:srgbClr val="FF0000"/>
                </a:solidFill>
              </a:rPr>
              <a:t> </a:t>
            </a:r>
            <a:endParaRPr lang="cs-CZ" sz="2400" i="1" dirty="0">
              <a:solidFill>
                <a:srgbClr val="FF0000"/>
              </a:solidFill>
            </a:endParaRPr>
          </a:p>
          <a:p>
            <a:endParaRPr lang="cs-CZ" sz="2600" baseline="30000" dirty="0">
              <a:solidFill>
                <a:srgbClr val="C00000"/>
              </a:solidFill>
            </a:endParaRPr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i="1" dirty="0">
                <a:solidFill>
                  <a:srgbClr val="2B7589"/>
                </a:solidFill>
              </a:rPr>
              <a:t>název, další názvová informace</a:t>
            </a:r>
            <a:endParaRPr lang="cs-CZ" sz="2400" b="1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24500</a:t>
            </a:r>
            <a:r>
              <a:rPr lang="cs-CZ" sz="2400" dirty="0"/>
              <a:t>  </a:t>
            </a:r>
            <a:r>
              <a:rPr lang="cs-CZ" sz="2400" b="1" dirty="0"/>
              <a:t>$</a:t>
            </a:r>
            <a:r>
              <a:rPr lang="cs-CZ" sz="2400" b="1" dirty="0" err="1"/>
              <a:t>a</a:t>
            </a:r>
            <a:r>
              <a:rPr lang="cs-CZ" sz="2400" dirty="0" err="1"/>
              <a:t>Česká</a:t>
            </a:r>
            <a:r>
              <a:rPr lang="cs-CZ" sz="2400" dirty="0"/>
              <a:t> republika </a:t>
            </a:r>
            <a:r>
              <a:rPr lang="cs-CZ" sz="2400" b="1" dirty="0"/>
              <a:t>:$</a:t>
            </a:r>
            <a:r>
              <a:rPr lang="cs-CZ" sz="2400" b="1" dirty="0" err="1"/>
              <a:t>b</a:t>
            </a:r>
            <a:r>
              <a:rPr lang="cs-CZ" sz="2400" dirty="0" err="1"/>
              <a:t>automapa</a:t>
            </a:r>
            <a:endParaRPr lang="cs-CZ" sz="2400" dirty="0"/>
          </a:p>
          <a:p>
            <a:pPr>
              <a:buNone/>
            </a:pPr>
            <a:r>
              <a:rPr lang="cs-CZ" sz="2400" i="1" dirty="0">
                <a:solidFill>
                  <a:srgbClr val="2B7589"/>
                </a:solidFill>
              </a:rPr>
              <a:t>souběžný název </a:t>
            </a:r>
          </a:p>
          <a:p>
            <a:pPr>
              <a:buNone/>
            </a:pPr>
            <a:r>
              <a:rPr lang="cs-CZ" sz="2400" b="1" dirty="0"/>
              <a:t>24500  $</a:t>
            </a:r>
            <a:r>
              <a:rPr lang="cs-CZ" sz="2400" b="1" dirty="0" err="1"/>
              <a:t>a</a:t>
            </a:r>
            <a:r>
              <a:rPr lang="cs-CZ" sz="2400" dirty="0" err="1"/>
              <a:t>Mapa</a:t>
            </a:r>
            <a:r>
              <a:rPr lang="cs-CZ" sz="2400" dirty="0"/>
              <a:t> České republiky </a:t>
            </a:r>
            <a:r>
              <a:rPr lang="cs-CZ" sz="2400" b="1" dirty="0"/>
              <a:t>=$</a:t>
            </a:r>
            <a:r>
              <a:rPr lang="cs-CZ" sz="2400" b="1" dirty="0" err="1"/>
              <a:t>b</a:t>
            </a:r>
            <a:r>
              <a:rPr lang="cs-CZ" sz="2400" dirty="0" err="1"/>
              <a:t>Map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Czech Republic =     </a:t>
            </a:r>
            <a:r>
              <a:rPr lang="cs-CZ" sz="2400" dirty="0" err="1"/>
              <a:t>Karte</a:t>
            </a:r>
            <a:r>
              <a:rPr lang="cs-CZ" sz="2400" dirty="0"/>
              <a:t> der </a:t>
            </a:r>
            <a:r>
              <a:rPr lang="cs-CZ" sz="2400" dirty="0" err="1"/>
              <a:t>Tschechischen</a:t>
            </a:r>
            <a:r>
              <a:rPr lang="cs-CZ" sz="2400" dirty="0"/>
              <a:t> Republik</a:t>
            </a:r>
          </a:p>
          <a:p>
            <a:pPr>
              <a:buNone/>
            </a:pPr>
            <a:r>
              <a:rPr lang="cs-CZ" sz="2400" i="1" dirty="0">
                <a:solidFill>
                  <a:srgbClr val="2B7589"/>
                </a:solidFill>
              </a:rPr>
              <a:t>variantní název, uveden autor mapy</a:t>
            </a:r>
          </a:p>
          <a:p>
            <a:pPr>
              <a:buNone/>
            </a:pPr>
            <a:r>
              <a:rPr lang="cs-CZ" sz="2400" b="1" dirty="0"/>
              <a:t>24510  $</a:t>
            </a:r>
            <a:r>
              <a:rPr lang="cs-CZ" sz="2400" b="1" dirty="0" err="1"/>
              <a:t>a</a:t>
            </a:r>
            <a:r>
              <a:rPr lang="cs-CZ" sz="2400" dirty="0" err="1"/>
              <a:t>Generalkarte</a:t>
            </a:r>
            <a:r>
              <a:rPr lang="cs-CZ" sz="2400" dirty="0"/>
              <a:t> der </a:t>
            </a:r>
            <a:r>
              <a:rPr lang="cs-CZ" sz="2400" dirty="0" err="1"/>
              <a:t>Bezirkshauptmannschaft</a:t>
            </a:r>
            <a:r>
              <a:rPr lang="cs-CZ" sz="2400" dirty="0"/>
              <a:t> </a:t>
            </a:r>
            <a:r>
              <a:rPr lang="cs-CZ" sz="2400" dirty="0" err="1"/>
              <a:t>Taus</a:t>
            </a:r>
            <a:r>
              <a:rPr lang="cs-CZ" sz="2400" b="1" dirty="0"/>
              <a:t>/$c</a:t>
            </a:r>
            <a:r>
              <a:rPr lang="de-DE" sz="2400" dirty="0"/>
              <a:t>gez. u. </a:t>
            </a:r>
            <a:r>
              <a:rPr lang="de-DE" sz="2400" dirty="0" err="1"/>
              <a:t>lith</a:t>
            </a:r>
            <a:r>
              <a:rPr lang="de-DE" sz="2400" dirty="0"/>
              <a:t>. von J.E. Wagner</a:t>
            </a:r>
            <a:endParaRPr lang="cs-CZ" sz="2400" dirty="0"/>
          </a:p>
          <a:p>
            <a:pPr>
              <a:buNone/>
            </a:pPr>
            <a:r>
              <a:rPr lang="cs-CZ" sz="2400" b="1" dirty="0"/>
              <a:t>2461   $</a:t>
            </a:r>
            <a:r>
              <a:rPr lang="cs-CZ" sz="2400" b="1" dirty="0" err="1"/>
              <a:t>i</a:t>
            </a:r>
            <a:r>
              <a:rPr lang="cs-CZ" sz="2400" dirty="0" err="1"/>
              <a:t>Název</a:t>
            </a:r>
            <a:r>
              <a:rPr lang="cs-CZ" sz="2400" dirty="0"/>
              <a:t> v tiráži:</a:t>
            </a:r>
            <a:r>
              <a:rPr lang="cs-CZ" sz="2400" b="1" dirty="0"/>
              <a:t>$</a:t>
            </a:r>
            <a:r>
              <a:rPr lang="cs-CZ" sz="2400" b="1" dirty="0" err="1"/>
              <a:t>a</a:t>
            </a:r>
            <a:r>
              <a:rPr lang="cs-CZ" sz="2400" dirty="0" err="1"/>
              <a:t>Generalkarte</a:t>
            </a:r>
            <a:r>
              <a:rPr lang="cs-CZ" sz="2400" dirty="0"/>
              <a:t> </a:t>
            </a:r>
            <a:r>
              <a:rPr lang="cs-CZ" sz="2400" dirty="0" err="1"/>
              <a:t>Taus</a:t>
            </a:r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002060"/>
                </a:solidFill>
              </a:rPr>
              <a:t>Oblast údajů o vydání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3600" dirty="0">
                <a:solidFill>
                  <a:srgbClr val="002060"/>
                </a:solidFill>
              </a:rPr>
              <a:t>MARC 21/pole 250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8320" y="1626693"/>
            <a:ext cx="8229600" cy="4853136"/>
          </a:xfrm>
        </p:spPr>
        <p:txBody>
          <a:bodyPr>
            <a:normAutofit/>
          </a:bodyPr>
          <a:lstStyle/>
          <a:p>
            <a:r>
              <a:rPr lang="cs-CZ" sz="2400" i="1" dirty="0"/>
              <a:t>povinný údaj v MZ </a:t>
            </a:r>
            <a:r>
              <a:rPr lang="cs-CZ" sz="2400" dirty="0"/>
              <a:t>-  označení vydání, je-li na kartografické jednotce uvedeno, zápis stejně jako u tištěných monografií</a:t>
            </a:r>
          </a:p>
          <a:p>
            <a:r>
              <a:rPr lang="cs-CZ" sz="2400" dirty="0"/>
              <a:t>primárně se údaje o vydání přebírají ze stejného pramene jako hlavní název</a:t>
            </a:r>
          </a:p>
          <a:p>
            <a:r>
              <a:rPr lang="cs-CZ" sz="2400" dirty="0"/>
              <a:t>zápis přesně podle pramene popisu - slova se </a:t>
            </a:r>
            <a:r>
              <a:rPr lang="cs-CZ" sz="2400" dirty="0">
                <a:solidFill>
                  <a:srgbClr val="C00000"/>
                </a:solidFill>
              </a:rPr>
              <a:t>nezkracují</a:t>
            </a:r>
            <a:r>
              <a:rPr lang="cs-CZ" sz="2400" dirty="0"/>
              <a:t>, slovní číslovky se </a:t>
            </a:r>
            <a:r>
              <a:rPr lang="cs-CZ" sz="2400" dirty="0">
                <a:solidFill>
                  <a:srgbClr val="C00000"/>
                </a:solidFill>
              </a:rPr>
              <a:t>nepřevádějí</a:t>
            </a:r>
            <a:r>
              <a:rPr lang="cs-CZ" sz="2400" dirty="0"/>
              <a:t> na číslice </a:t>
            </a:r>
          </a:p>
          <a:p>
            <a:r>
              <a:rPr lang="cs-CZ" sz="2400" dirty="0" err="1"/>
              <a:t>př</a:t>
            </a:r>
            <a:r>
              <a:rPr lang="cs-CZ" sz="2400" dirty="0"/>
              <a:t>: </a:t>
            </a:r>
            <a:r>
              <a:rPr lang="cs-CZ" sz="2400" i="1" dirty="0">
                <a:solidFill>
                  <a:srgbClr val="FF0000"/>
                </a:solidFill>
              </a:rPr>
              <a:t>250 $a3. doplněné vydání</a:t>
            </a:r>
          </a:p>
          <a:p>
            <a:r>
              <a:rPr lang="cs-CZ" sz="2400" dirty="0"/>
              <a:t>      </a:t>
            </a:r>
            <a:r>
              <a:rPr lang="cs-CZ" sz="2400" i="1" dirty="0">
                <a:solidFill>
                  <a:srgbClr val="FF0000"/>
                </a:solidFill>
              </a:rPr>
              <a:t>250 $</a:t>
            </a:r>
            <a:r>
              <a:rPr lang="cs-CZ" sz="2400" i="1" dirty="0" err="1">
                <a:solidFill>
                  <a:srgbClr val="FF0000"/>
                </a:solidFill>
              </a:rPr>
              <a:t>aPrvní</a:t>
            </a:r>
            <a:r>
              <a:rPr lang="cs-CZ" sz="2400" i="1" dirty="0">
                <a:solidFill>
                  <a:srgbClr val="FF0000"/>
                </a:solidFill>
              </a:rPr>
              <a:t> vydání</a:t>
            </a:r>
          </a:p>
          <a:p>
            <a:r>
              <a:rPr lang="cs-CZ" sz="2400" dirty="0"/>
              <a:t>      </a:t>
            </a:r>
            <a:r>
              <a:rPr lang="cs-CZ" sz="2400" i="1" dirty="0">
                <a:solidFill>
                  <a:srgbClr val="FF0000"/>
                </a:solidFill>
              </a:rPr>
              <a:t>250 $a2nd </a:t>
            </a:r>
            <a:r>
              <a:rPr lang="cs-CZ" sz="2400" i="1" dirty="0" err="1">
                <a:solidFill>
                  <a:srgbClr val="FF0000"/>
                </a:solidFill>
              </a:rPr>
              <a:t>edition</a:t>
            </a:r>
            <a:r>
              <a:rPr lang="cs-CZ" sz="2400" i="1" dirty="0">
                <a:solidFill>
                  <a:srgbClr val="FF0000"/>
                </a:solidFill>
              </a:rPr>
              <a:t>   </a:t>
            </a:r>
            <a:r>
              <a:rPr lang="cs-CZ" sz="2400" dirty="0"/>
              <a:t>(nezkracujeme)</a:t>
            </a:r>
          </a:p>
          <a:p>
            <a:r>
              <a:rPr lang="cs-CZ" sz="2400" dirty="0"/>
              <a:t>      </a:t>
            </a:r>
            <a:r>
              <a:rPr lang="cs-CZ" sz="2400" i="1" dirty="0">
                <a:solidFill>
                  <a:srgbClr val="FF0000"/>
                </a:solidFill>
              </a:rPr>
              <a:t>250 $a3rd </a:t>
            </a:r>
            <a:r>
              <a:rPr lang="cs-CZ" sz="2400" i="1" dirty="0" err="1">
                <a:solidFill>
                  <a:srgbClr val="FF0000"/>
                </a:solidFill>
              </a:rPr>
              <a:t>ed</a:t>
            </a:r>
            <a:r>
              <a:rPr lang="cs-CZ" sz="2400" i="1" dirty="0">
                <a:solidFill>
                  <a:srgbClr val="FF0000"/>
                </a:solidFill>
              </a:rPr>
              <a:t>.           </a:t>
            </a:r>
            <a:r>
              <a:rPr lang="cs-CZ" sz="2400" dirty="0"/>
              <a:t>(zkratka uvedena na prameni popisu)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altLang="cs-CZ" sz="2400" b="1" dirty="0"/>
              <a:t>Měřítko je povinný údaj</a:t>
            </a:r>
          </a:p>
          <a:p>
            <a:pPr>
              <a:lnSpc>
                <a:spcPct val="80000"/>
              </a:lnSpc>
              <a:buNone/>
            </a:pPr>
            <a:endParaRPr lang="cs-CZ" altLang="cs-CZ" sz="2400" b="1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nepoužívají se </a:t>
            </a:r>
            <a:r>
              <a:rPr lang="cs-CZ" sz="2400" dirty="0">
                <a:solidFill>
                  <a:srgbClr val="FF0000"/>
                </a:solidFill>
              </a:rPr>
              <a:t>[]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>
                <a:solidFill>
                  <a:srgbClr val="FF0000"/>
                </a:solidFill>
              </a:rPr>
              <a:t>výraz „ca“ nahrazuje „přibližně“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>
                <a:solidFill>
                  <a:srgbClr val="FF0000"/>
                </a:solidFill>
              </a:rPr>
              <a:t>nepoužívají se zkratky</a:t>
            </a:r>
          </a:p>
          <a:p>
            <a:pPr>
              <a:lnSpc>
                <a:spcPct val="80000"/>
              </a:lnSpc>
              <a:buNone/>
            </a:pPr>
            <a:endParaRPr lang="cs-CZ" altLang="cs-CZ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v polích 034 a 255 se uvádějí pouze </a:t>
            </a:r>
            <a:r>
              <a:rPr lang="cs-CZ" altLang="cs-CZ" sz="2400" b="1" dirty="0"/>
              <a:t>měřítka hlavních map</a:t>
            </a:r>
            <a:r>
              <a:rPr lang="cs-CZ" altLang="cs-CZ" sz="2400" dirty="0"/>
              <a:t>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měřítka mapových výřezů a doplňkových map se v oblasti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matematických údajů nezohledňují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094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r>
              <a:rPr lang="cs-CZ" altLang="cs-CZ" sz="2400" dirty="0"/>
              <a:t>7.25 Údaj o měřítku (255$a)</a:t>
            </a:r>
          </a:p>
          <a:p>
            <a:r>
              <a:rPr lang="cs-CZ" altLang="cs-CZ" sz="2400" dirty="0"/>
              <a:t>7.25.1.2 zdroj informací – údaj o měřítku z jakéhokoliv pramene</a:t>
            </a:r>
          </a:p>
          <a:p>
            <a:r>
              <a:rPr lang="cs-CZ" altLang="cs-CZ" sz="2400" dirty="0"/>
              <a:t>7.25.1.3 zápis měřítka – měřítko jako symbolický zlomek </a:t>
            </a:r>
            <a:br>
              <a:rPr lang="cs-CZ" altLang="cs-CZ" sz="2400" dirty="0"/>
            </a:br>
            <a:r>
              <a:rPr lang="cs-CZ" altLang="cs-CZ" sz="2400" dirty="0"/>
              <a:t>s úvodním slovem „Měřítko“ (př. </a:t>
            </a:r>
            <a:r>
              <a:rPr lang="cs-CZ" altLang="cs-CZ" sz="2400" dirty="0">
                <a:solidFill>
                  <a:srgbClr val="FF0000"/>
                </a:solidFill>
              </a:rPr>
              <a:t>Měřítko 1:100 000</a:t>
            </a:r>
            <a:r>
              <a:rPr lang="cs-CZ" altLang="cs-CZ" sz="2400" dirty="0"/>
              <a:t>). </a:t>
            </a:r>
            <a:br>
              <a:rPr lang="cs-CZ" altLang="cs-CZ" sz="2400" dirty="0"/>
            </a:br>
            <a:r>
              <a:rPr lang="cs-CZ" altLang="cs-CZ" sz="2400" dirty="0"/>
              <a:t>Měřítko se uvádí i tehdy, je-li již uvedeno jako součást hlavního názvu nebo další názvové informace</a:t>
            </a:r>
          </a:p>
          <a:p>
            <a:r>
              <a:rPr lang="cs-CZ" altLang="cs-CZ" sz="2400" dirty="0"/>
              <a:t>pokud měřítko uvedené na popisovaném zdroji není vyjádřeno jako symbolický zlomek, převeďte měřítko </a:t>
            </a:r>
            <a:br>
              <a:rPr lang="cs-CZ" altLang="cs-CZ" sz="2400" dirty="0"/>
            </a:br>
            <a:r>
              <a:rPr lang="cs-CZ" altLang="cs-CZ" sz="2400" dirty="0"/>
              <a:t>do tvaru symbolického zlomku</a:t>
            </a:r>
          </a:p>
          <a:p>
            <a:pPr marL="352425" indent="0">
              <a:spcBef>
                <a:spcPts val="0"/>
              </a:spcBef>
              <a:buNone/>
            </a:pPr>
            <a:r>
              <a:rPr lang="cs-CZ" altLang="cs-CZ" sz="2400" dirty="0"/>
              <a:t>(př.: slovní vyjádření měřítka na zdroji „7,5 </a:t>
            </a:r>
            <a:r>
              <a:rPr lang="cs-CZ" altLang="cs-CZ" sz="2400" dirty="0" err="1"/>
              <a:t>miles</a:t>
            </a:r>
            <a:r>
              <a:rPr lang="cs-CZ" altLang="cs-CZ" sz="2400" dirty="0"/>
              <a:t> to 1 </a:t>
            </a:r>
            <a:r>
              <a:rPr lang="cs-CZ" altLang="cs-CZ" sz="2400" dirty="0" err="1"/>
              <a:t>inch</a:t>
            </a:r>
            <a:r>
              <a:rPr lang="cs-CZ" altLang="cs-CZ" sz="2400" dirty="0"/>
              <a:t>“ </a:t>
            </a:r>
            <a:br>
              <a:rPr lang="cs-CZ" altLang="cs-CZ" sz="2400" dirty="0"/>
            </a:br>
            <a:r>
              <a:rPr lang="cs-CZ" altLang="cs-CZ" sz="2400" dirty="0"/>
              <a:t>se převede na symbolický zlomek </a:t>
            </a:r>
            <a:r>
              <a:rPr lang="cs-CZ" altLang="cs-CZ" sz="2400" dirty="0">
                <a:solidFill>
                  <a:srgbClr val="FF0000"/>
                </a:solidFill>
              </a:rPr>
              <a:t>Měřítko 1:475 200</a:t>
            </a:r>
            <a:r>
              <a:rPr lang="cs-CZ" altLang="cs-CZ" sz="2400" dirty="0"/>
              <a:t>) </a:t>
            </a:r>
            <a:endParaRPr lang="cs-CZ" altLang="cs-CZ" sz="2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081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2645</TotalTime>
  <Words>3989</Words>
  <Application>Microsoft Office PowerPoint</Application>
  <PresentationFormat>Předvádění na obrazovce (4:3)</PresentationFormat>
  <Paragraphs>399</Paragraphs>
  <Slides>37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2" baseType="lpstr">
      <vt:lpstr>Arial</vt:lpstr>
      <vt:lpstr>Bookman Old Style</vt:lpstr>
      <vt:lpstr>Calibri</vt:lpstr>
      <vt:lpstr>Wingdings</vt:lpstr>
      <vt:lpstr>Motiv sady Office</vt:lpstr>
      <vt:lpstr>Bibliografický popis kartografických dokumentů podle pravidel RDA</vt:lpstr>
      <vt:lpstr>Pramen popisu</vt:lpstr>
      <vt:lpstr>Kartografické dokumenty  - schema RDA</vt:lpstr>
      <vt:lpstr>Změny v popisu kartografických dokumentů </vt:lpstr>
      <vt:lpstr>Oblast údajů o názvu a odpovědnosti MARC 21/pole 245/neopakovatelné</vt:lpstr>
      <vt:lpstr>Příklady</vt:lpstr>
      <vt:lpstr>Oblast údajů o vydání MARC 21/pole 250</vt:lpstr>
      <vt:lpstr>Oblast matematických a dalších specifických  údajů </vt:lpstr>
      <vt:lpstr>Oblast matematických a dalších specifických  údajů </vt:lpstr>
      <vt:lpstr>Oblast matematických a dalších specifických  údajů MARC 21/pole 255</vt:lpstr>
      <vt:lpstr>Oblast matematických a dalších specifických  údajů MARC 21/pole 255</vt:lpstr>
      <vt:lpstr>Oblast matematických a dalších specifických  údajů MARC 21/pole 255</vt:lpstr>
      <vt:lpstr>Oblast nakladatelských údajů MARC 21/pole 264/opakovatelné – vše změna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Pole 336-338 Typ obsahu – média - nosiče (O)</vt:lpstr>
      <vt:lpstr>Pole 336-338 Typ obsahu – média - nosiče (O)</vt:lpstr>
      <vt:lpstr>Oblast údajů o edici MARC 21/pole 490, 830</vt:lpstr>
      <vt:lpstr>Oblast údajů poznámky MARC 21/pole 5XX</vt:lpstr>
      <vt:lpstr>Oblast údajů poznámky MARC 21/pole 500</vt:lpstr>
      <vt:lpstr>Oblast údajů poznámky MARC 21/pole 505</vt:lpstr>
      <vt:lpstr>Oblast údajů poznámky MARC 21/pole 5XX</vt:lpstr>
      <vt:lpstr>Oblast údajů poznámky MARC 21/pole 546</vt:lpstr>
      <vt:lpstr>Oblast údajů o standardním čísle a dostupnosti MARC 21/pole 020</vt:lpstr>
      <vt:lpstr>pole 040 Zdroj katalogizace</vt:lpstr>
      <vt:lpstr>LDR (návěští)</vt:lpstr>
      <vt:lpstr>Příklad </vt:lpstr>
      <vt:lpstr>Příklad - pokračování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Wolfová Pavlína</cp:lastModifiedBy>
  <cp:revision>299</cp:revision>
  <cp:lastPrinted>2015-04-23T11:55:50Z</cp:lastPrinted>
  <dcterms:created xsi:type="dcterms:W3CDTF">2015-01-06T18:42:16Z</dcterms:created>
  <dcterms:modified xsi:type="dcterms:W3CDTF">2025-03-05T08:59:05Z</dcterms:modified>
</cp:coreProperties>
</file>