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407" r:id="rId3"/>
    <p:sldId id="408" r:id="rId4"/>
    <p:sldId id="409" r:id="rId5"/>
    <p:sldId id="417" r:id="rId6"/>
    <p:sldId id="426" r:id="rId7"/>
    <p:sldId id="418" r:id="rId8"/>
    <p:sldId id="419" r:id="rId9"/>
    <p:sldId id="427" r:id="rId10"/>
    <p:sldId id="429" r:id="rId11"/>
    <p:sldId id="428" r:id="rId12"/>
    <p:sldId id="416" r:id="rId13"/>
    <p:sldId id="412" r:id="rId14"/>
    <p:sldId id="425" r:id="rId15"/>
    <p:sldId id="413" r:id="rId16"/>
    <p:sldId id="414" r:id="rId17"/>
    <p:sldId id="423" r:id="rId18"/>
    <p:sldId id="424" r:id="rId19"/>
  </p:sldIdLst>
  <p:sldSz cx="9144000" cy="6858000" type="screen4x3"/>
  <p:notesSz cx="6761163" cy="9942513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FF0303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FF0303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FF0303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FF0303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FF0303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F0303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F0303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F0303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F0303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03"/>
    <a:srgbClr val="33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7842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38" y="-11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2" tIns="46006" rIns="92012" bIns="46006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 smtClean="0"/>
              <a:t>Národní knihovna ČR; Hanuš Hemola</a:t>
            </a: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225" y="0"/>
            <a:ext cx="29289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2" tIns="46006" rIns="92012" bIns="46006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 smtClean="0"/>
              <a:t>Praha, 4. 4. 2012</a:t>
            </a:r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289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2" tIns="46006" rIns="92012" bIns="46006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 smtClean="0"/>
              <a:t>RKK 2012</a:t>
            </a:r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225" y="9444038"/>
            <a:ext cx="29289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2" tIns="46006" rIns="92012" bIns="46006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9EE3108-9C44-4BAB-AC67-B413D3ADD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961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2" tIns="46006" rIns="92012" bIns="46006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 smtClean="0"/>
              <a:t>Národní knihovna ČR; Hanuš Hemola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2225" y="0"/>
            <a:ext cx="29289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2" tIns="46006" rIns="92012" bIns="46006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 smtClean="0"/>
              <a:t>Praha, 4. 4. 2012</a:t>
            </a:r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24400"/>
            <a:ext cx="49577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2" tIns="46006" rIns="92012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289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2" tIns="46006" rIns="92012" bIns="46006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 smtClean="0"/>
              <a:t>RKK 2012</a:t>
            </a: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2225" y="9444038"/>
            <a:ext cx="29289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2" tIns="46006" rIns="92012" bIns="46006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B3C7F76-DA5B-4B54-A584-6BE60C69D5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33452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 smtClean="0"/>
              <a:t>Národní knihovna ČR; Hanuš Hemola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cs-CZ" smtClean="0"/>
              <a:t>Praha, 4. 4. 2012</a:t>
            </a:r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 smtClean="0"/>
              <a:t>RKK 2012</a:t>
            </a: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8589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Národní knihovna ČR; Hanuš Hemola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Praha, 4. 4. 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RKK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0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Národní knihovna ČR; Hanuš Hemola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Praha, 4. 4. 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RKK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7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Národní knihovna ČR; Hanuš Hemola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Praha, 4. 4. 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RKK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92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Národní knihovna ČR; Hanuš Hemola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Praha, 4. 4. 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RKK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390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51204" name="Zástupný symbol pro záhlaví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Národní knihovna ČR; Hanuš Hemola</a:t>
            </a:r>
          </a:p>
        </p:txBody>
      </p:sp>
      <p:sp>
        <p:nvSpPr>
          <p:cNvPr id="51205" name="Zástupný symbol pro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cs-CZ"/>
              <a:t>Praha, 27. 3. a 3. 4. 2013</a:t>
            </a:r>
          </a:p>
        </p:txBody>
      </p:sp>
      <p:sp>
        <p:nvSpPr>
          <p:cNvPr id="51206" name="Zástupný symbol pro zápatí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RKK 2013</a:t>
            </a:r>
          </a:p>
        </p:txBody>
      </p:sp>
    </p:spTree>
    <p:extLst>
      <p:ext uri="{BB962C8B-B14F-4D97-AF65-F5344CB8AC3E}">
        <p14:creationId xmlns:p14="http://schemas.microsoft.com/office/powerpoint/2010/main" val="247440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Národní knihovna ČR; Hanuš Hemola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Praha, 4. 4. 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RKK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36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Národní knihovna ČR; Hanuš Hemola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Praha, 4. 4. 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RKK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Národní knihovna ČR; Hanuš Hemola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Praha, 4. 4. 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RKK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5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7892" name="Zástupný symbol pro záhlaví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Národní knihovna ČR; Hanuš Hemola</a:t>
            </a:r>
          </a:p>
        </p:txBody>
      </p:sp>
      <p:sp>
        <p:nvSpPr>
          <p:cNvPr id="37893" name="Zástupný symbol pro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cs-CZ"/>
              <a:t>Praha, 27. 3. a 3. 4. 2013</a:t>
            </a:r>
          </a:p>
        </p:txBody>
      </p:sp>
      <p:sp>
        <p:nvSpPr>
          <p:cNvPr id="37894" name="Zástupný symbol pro zápatí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RKK 2013</a:t>
            </a:r>
          </a:p>
        </p:txBody>
      </p:sp>
    </p:spTree>
    <p:extLst>
      <p:ext uri="{BB962C8B-B14F-4D97-AF65-F5344CB8AC3E}">
        <p14:creationId xmlns:p14="http://schemas.microsoft.com/office/powerpoint/2010/main" val="109412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8916" name="Zástupný symbol pro záhlaví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Národní knihovna ČR; Hanuš Hemola</a:t>
            </a:r>
          </a:p>
        </p:txBody>
      </p:sp>
      <p:sp>
        <p:nvSpPr>
          <p:cNvPr id="38917" name="Zástupný symbol pro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cs-CZ"/>
              <a:t>Praha, 27. 3. a 3. 4. 2013</a:t>
            </a:r>
          </a:p>
        </p:txBody>
      </p:sp>
      <p:sp>
        <p:nvSpPr>
          <p:cNvPr id="38918" name="Zástupný symbol pro zápatí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RKK 2013</a:t>
            </a:r>
          </a:p>
        </p:txBody>
      </p:sp>
      <p:sp>
        <p:nvSpPr>
          <p:cNvPr id="38919" name="Zástupný symbol pro číslo snímku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4A5BF-DC85-4F9A-8FE3-F3DE2E1F355A}" type="slidenum">
              <a:rPr lang="cs-CZ" smtClean="0"/>
              <a:pPr/>
              <a:t>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4296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8916" name="Zástupný symbol pro záhlaví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Národní knihovna ČR; Hanuš Hemola</a:t>
            </a:r>
          </a:p>
        </p:txBody>
      </p:sp>
      <p:sp>
        <p:nvSpPr>
          <p:cNvPr id="38917" name="Zástupný symbol pro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cs-CZ"/>
              <a:t>Praha, 27. 3. a 3. 4. 2013</a:t>
            </a:r>
          </a:p>
        </p:txBody>
      </p:sp>
      <p:sp>
        <p:nvSpPr>
          <p:cNvPr id="38918" name="Zástupný symbol pro zápatí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RKK 2013</a:t>
            </a:r>
          </a:p>
        </p:txBody>
      </p:sp>
      <p:sp>
        <p:nvSpPr>
          <p:cNvPr id="38919" name="Zástupný symbol pro číslo snímku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4A5BF-DC85-4F9A-8FE3-F3DE2E1F355A}" type="slidenum">
              <a:rPr lang="cs-CZ" smtClean="0"/>
              <a:pPr/>
              <a:t>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8089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9940" name="Zástupný symbol pro záhlaví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Národní knihovna ČR; Hanuš Hemola</a:t>
            </a:r>
          </a:p>
        </p:txBody>
      </p:sp>
      <p:sp>
        <p:nvSpPr>
          <p:cNvPr id="39941" name="Zástupný symbol pro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cs-CZ"/>
              <a:t>Praha, 27. 3. a 3. 4. 2013</a:t>
            </a:r>
          </a:p>
        </p:txBody>
      </p:sp>
      <p:sp>
        <p:nvSpPr>
          <p:cNvPr id="39942" name="Zástupný symbol pro zápatí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RKK 2013</a:t>
            </a:r>
          </a:p>
        </p:txBody>
      </p:sp>
      <p:sp>
        <p:nvSpPr>
          <p:cNvPr id="39943" name="Zástupný symbol pro číslo snímku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51B39-FBC4-4A86-9A43-5903C28D4089}" type="slidenum">
              <a:rPr lang="cs-CZ" smtClean="0"/>
              <a:pPr/>
              <a:t>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4923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9940" name="Zástupný symbol pro záhlaví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Národní knihovna ČR; Hanuš Hemola</a:t>
            </a:r>
          </a:p>
        </p:txBody>
      </p:sp>
      <p:sp>
        <p:nvSpPr>
          <p:cNvPr id="39941" name="Zástupný symbol pro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cs-CZ"/>
              <a:t>Praha, 27. 3. a 3. 4. 2013</a:t>
            </a:r>
          </a:p>
        </p:txBody>
      </p:sp>
      <p:sp>
        <p:nvSpPr>
          <p:cNvPr id="39942" name="Zástupný symbol pro zápatí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RKK 2013</a:t>
            </a:r>
          </a:p>
        </p:txBody>
      </p:sp>
      <p:sp>
        <p:nvSpPr>
          <p:cNvPr id="39943" name="Zástupný symbol pro číslo snímku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51B39-FBC4-4A86-9A43-5903C28D4089}" type="slidenum">
              <a:rPr lang="cs-CZ" smtClean="0"/>
              <a:pPr/>
              <a:t>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0686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cs-CZ" sz="2400" b="0">
              <a:solidFill>
                <a:schemeClr val="tx1"/>
              </a:solidFill>
            </a:endParaRP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9078-2BFB-4903-BFB3-58FB8E3EF6E5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36EE-CCE9-4E1A-A327-F7C1931026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FD9B-AF0A-4609-A250-F03C5014F385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3AF8-C15A-4E95-9AA4-38027F3CC5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D118-D442-4569-8E4E-C7CC077F5EB4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A489-941E-4A76-A715-FA457472AB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76CF-6DCA-445D-9DF3-8A5AD28914C4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5EE2-B717-4E8D-AE92-A559F25159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8C81F-FF12-434A-A098-31EB6A47F099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B934-ED63-4732-8C18-9CA14A6A7A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3702-ACCF-458B-A7DA-7B9C2DC9D92A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17AC-E7F3-4B86-BCA4-3D0987CC52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4E39-4963-4EB5-A7C7-FA207919357C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E2F6-5618-41FF-9546-561CCBAFEF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1992-7EF8-49BC-B9C8-E099134A26D2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1CEB7-E458-4B61-A3D3-D4A5FC1E7A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3E33-365D-4C3F-B1EB-095E3AFB46D6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3C91-F853-4E26-8BE4-DACF7E7A23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580E-8363-4617-8098-D78A80A0147A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E2D8-04CB-4ADF-B13F-E343DD0827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E778-55B0-4521-8BEA-EDB5EE1109C7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73984-5105-401B-8872-2E8C616B71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1027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3" name="Rectangle 1028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" name="Rectangle 1029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" name="Rectangle 1030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6" name="Rectangle 1031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7" name="Rectangle 1032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8" name="Rectangle 1033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9" name="Rectangle 1034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Rectangle 1035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1" name="Rectangle 1036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2" name="Rectangle 1037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3" name="Rectangle 1038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" name="Rectangle 1039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" name="Rectangle 1040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6" name="Rectangle 1041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7" name="Rectangle 1042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8" name="Rectangle 1043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9" name="Rectangle 1044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0" name="Rectangle 1045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1" name="Rectangle 1046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2" name="Rectangle 1047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3" name="Rectangle 1048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4" name="Rectangle 1049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5" name="Rectangle 1050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6" name="Rectangle 1051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7" name="Rectangle 1052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8" name="Rectangle 1053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9" name="Rectangle 1054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0" name="Rectangle 1055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1" name="Rectangle 1056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2" name="Rectangle 1057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3" name="Rectangle 1058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4" name="Rectangle 1059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5" name="Rectangle 1060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6" name="Rectangle 1061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7" name="Rectangle 1062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8" name="Rectangle 1063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9" name="Rectangle 1064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0" name="Rectangle 1065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1" name="Rectangle 1066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2" name="Rectangle 1067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3" name="Rectangle 1068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4" name="Rectangle 1069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5" name="Rectangle 1070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6" name="Rectangle 1071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7" name="Rectangle 1072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8" name="Rectangle 1073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9" name="Rectangle 1074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0" name="Rectangle 1075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1" name="Rectangle 1076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2" name="Rectangle 1077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3" name="Rectangle 1078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4" name="Rectangle 1079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5" name="Rectangle 1080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6" name="Rectangle 1081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7" name="Rectangle 1082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8" name="Rectangle 1083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9" name="Rectangle 1084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0" name="Rectangle 1085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1" name="Rectangle 1086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2" name="Rectangle 1087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3" name="Rectangle 1088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27" name="Rectangle 1089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10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211" name="Rectangle 109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551BE7-A0C9-483A-8C7A-6360A0533F06}" type="datetime1">
              <a:rPr lang="cs-CZ"/>
              <a:pPr>
                <a:defRPr/>
              </a:pPr>
              <a:t>13.1.2016</a:t>
            </a:fld>
            <a:endParaRPr lang="cs-CZ"/>
          </a:p>
        </p:txBody>
      </p:sp>
      <p:sp>
        <p:nvSpPr>
          <p:cNvPr id="6212" name="Rectangle 10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cs-CZ"/>
              <a:t>Hanuš Hemola, Národní knihovna ČR</a:t>
            </a:r>
          </a:p>
        </p:txBody>
      </p:sp>
      <p:sp>
        <p:nvSpPr>
          <p:cNvPr id="6213" name="Rectangle 10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DCB878E-7F75-4918-B0CF-DE6952CF08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>
    <p:sndAc>
      <p:endSnd/>
    </p:sndAc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anus.hemola@nkp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kp.cz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kp.cz/o-knihovne/zakladni-informace/zakladni-dokumenty" TargetMode="External"/><Relationship Id="rId5" Type="http://schemas.openxmlformats.org/officeDocument/2006/relationships/hyperlink" Target="http://www.nkp.cz/soubory/ostatni/zrizovaci-listina-nk.pdf" TargetMode="External"/><Relationship Id="rId4" Type="http://schemas.openxmlformats.org/officeDocument/2006/relationships/hyperlink" Target="http://ipk.nkp.cz/legislativa/01_LegPod/knihovni-zakon-257-2001-sb.-a-navazne-provadeci-prepisy/Zakon257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onspekt.nkp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kp.cz/soubory/ostatni/zrizovaci-listina-nk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773238"/>
            <a:ext cx="7991475" cy="2714589"/>
          </a:xfr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cs-CZ" sz="2400" dirty="0" smtClean="0"/>
              <a:t>   stručná historie</a:t>
            </a:r>
          </a:p>
          <a:p>
            <a:pPr marL="342900" indent="-342900"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cs-CZ" sz="2400" dirty="0" smtClean="0"/>
              <a:t>   organizace</a:t>
            </a:r>
          </a:p>
          <a:p>
            <a:pPr marL="342900" indent="-342900"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cs-CZ" sz="2400" dirty="0" smtClean="0"/>
              <a:t>   hlavní úkoly a poslání</a:t>
            </a:r>
          </a:p>
          <a:p>
            <a:pPr marL="342900" indent="-342900"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cs-CZ" sz="2400" dirty="0" smtClean="0"/>
              <a:t>   otázky</a:t>
            </a:r>
          </a:p>
          <a:p>
            <a:pPr marL="342900" indent="-342900" eaLnBrk="1" hangingPunct="1">
              <a:lnSpc>
                <a:spcPct val="90000"/>
              </a:lnSpc>
              <a:buBlip>
                <a:blip r:embed="rId3"/>
              </a:buBlip>
              <a:defRPr/>
            </a:pPr>
            <a:endParaRPr lang="cs-CZ" sz="2400" dirty="0" smtClean="0"/>
          </a:p>
          <a:p>
            <a:pPr algn="r" eaLnBrk="1" hangingPunct="1">
              <a:buClr>
                <a:schemeClr val="hlink"/>
              </a:buClr>
              <a:defRPr/>
            </a:pPr>
            <a:r>
              <a:rPr lang="cs-CZ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Hanuš </a:t>
            </a:r>
            <a:r>
              <a:rPr lang="cs-CZ" sz="1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Hemola</a:t>
            </a:r>
            <a:endParaRPr lang="cs-CZ" sz="1800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lvl="1" indent="0" algn="r" eaLnBrk="1" hangingPunct="1">
              <a:buFont typeface="Wingdings" pitchFamily="2" charset="2"/>
              <a:buNone/>
              <a:defRPr/>
            </a:pPr>
            <a:r>
              <a:rPr lang="cs-CZ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Národní knihovna ČR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2515"/>
            <a:ext cx="7678738" cy="1138773"/>
          </a:xfrm>
        </p:spPr>
        <p:txBody>
          <a:bodyPr/>
          <a:lstStyle/>
          <a:p>
            <a:pPr algn="l" eaLnBrk="1" hangingPunct="1"/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Národní knihovna ČR</a:t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3200" b="1" dirty="0" smtClean="0">
              <a:solidFill>
                <a:srgbClr val="336699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54" y="0"/>
            <a:ext cx="9144000" cy="6858000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76672"/>
            <a:ext cx="1190625" cy="800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-27653"/>
            <a:ext cx="9323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10594" r="23996" b="8170"/>
          <a:stretch/>
        </p:blipFill>
        <p:spPr bwMode="auto">
          <a:xfrm>
            <a:off x="2111058" y="1556792"/>
            <a:ext cx="7039694" cy="503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616007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= 63 000 veřejných knihoven </a:t>
            </a:r>
            <a:r>
              <a:rPr lang="cs-CZ" sz="3600" b="1" dirty="0" smtClean="0">
                <a:latin typeface="Arial Narrow" panose="020B0606020202030204" pitchFamily="34" charset="0"/>
              </a:rPr>
              <a:t/>
            </a:r>
            <a:br>
              <a:rPr lang="cs-CZ" sz="3600" b="1" dirty="0" smtClean="0">
                <a:latin typeface="Arial Narrow" panose="020B0606020202030204" pitchFamily="34" charset="0"/>
              </a:rPr>
            </a:b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 = 5 401</a:t>
            </a:r>
            <a:endParaRPr lang="cs-CZ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3823" y="1077443"/>
            <a:ext cx="401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EU = 1,3VK/10 000 obyv.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ČR = 5,1VK/10 000 obyv.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526768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 smtClean="0"/>
              <a:t>Financování knihoven</a:t>
            </a:r>
          </a:p>
          <a:p>
            <a:pPr algn="l"/>
            <a:r>
              <a:rPr lang="cs-CZ" sz="2000" b="1" dirty="0" smtClean="0">
                <a:solidFill>
                  <a:srgbClr val="FF0000"/>
                </a:solidFill>
              </a:rPr>
              <a:t>Portugalsko </a:t>
            </a:r>
            <a:r>
              <a:rPr lang="cs-CZ" sz="2000" b="1" dirty="0">
                <a:solidFill>
                  <a:srgbClr val="FF0000"/>
                </a:solidFill>
              </a:rPr>
              <a:t>= 6 EUR/obyv.</a:t>
            </a:r>
          </a:p>
          <a:p>
            <a:pPr algn="l"/>
            <a:r>
              <a:rPr lang="cs-CZ" sz="2000" b="1" dirty="0">
                <a:solidFill>
                  <a:srgbClr val="FF0000"/>
                </a:solidFill>
              </a:rPr>
              <a:t>ČR = 15 EUR/obyv.</a:t>
            </a:r>
          </a:p>
          <a:p>
            <a:pPr algn="l"/>
            <a:r>
              <a:rPr lang="cs-CZ" sz="2000" b="1" dirty="0">
                <a:solidFill>
                  <a:srgbClr val="FF0000"/>
                </a:solidFill>
              </a:rPr>
              <a:t>Dánsko = 65 EUR/obyv.</a:t>
            </a:r>
          </a:p>
        </p:txBody>
      </p:sp>
    </p:spTree>
    <p:extLst>
      <p:ext uri="{BB962C8B-B14F-4D97-AF65-F5344CB8AC3E}">
        <p14:creationId xmlns:p14="http://schemas.microsoft.com/office/powerpoint/2010/main" val="4916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538" y="332656"/>
            <a:ext cx="8162925" cy="864097"/>
          </a:xfrm>
        </p:spPr>
        <p:txBody>
          <a:bodyPr/>
          <a:lstStyle/>
          <a:p>
            <a:r>
              <a:rPr lang="cs-CZ" dirty="0" smtClean="0"/>
              <a:t>Spolupráce - partneři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2813" y="1484784"/>
            <a:ext cx="8110537" cy="4611216"/>
          </a:xfrm>
        </p:spPr>
        <p:txBody>
          <a:bodyPr/>
          <a:lstStyle/>
          <a:p>
            <a:r>
              <a:rPr lang="cs-CZ" sz="2800" dirty="0" smtClean="0"/>
              <a:t>Ministerstvo kultury ČR</a:t>
            </a:r>
          </a:p>
          <a:p>
            <a:r>
              <a:rPr lang="cs-CZ" sz="2800" dirty="0" smtClean="0"/>
              <a:t>Moravská zemská knihovna</a:t>
            </a:r>
          </a:p>
          <a:p>
            <a:r>
              <a:rPr lang="cs-CZ" sz="2800" dirty="0" smtClean="0"/>
              <a:t>Knihovna AV ČR</a:t>
            </a:r>
          </a:p>
          <a:p>
            <a:r>
              <a:rPr lang="cs-CZ" sz="2800" dirty="0" smtClean="0"/>
              <a:t>Národní technická knihovna</a:t>
            </a:r>
          </a:p>
          <a:p>
            <a:r>
              <a:rPr lang="cs-CZ" sz="2800" dirty="0" smtClean="0"/>
              <a:t>Národní lékařská knihovna</a:t>
            </a:r>
          </a:p>
          <a:p>
            <a:r>
              <a:rPr lang="cs-CZ" sz="2800" dirty="0" smtClean="0"/>
              <a:t>Městská knihovna v Praze</a:t>
            </a:r>
          </a:p>
          <a:p>
            <a:r>
              <a:rPr lang="cs-CZ" sz="2800" dirty="0" smtClean="0"/>
              <a:t>Krajské knihovny</a:t>
            </a:r>
          </a:p>
          <a:p>
            <a:r>
              <a:rPr lang="cs-CZ" sz="2800" dirty="0" smtClean="0"/>
              <a:t>SČKN, </a:t>
            </a:r>
            <a:r>
              <a:rPr lang="cs-CZ" sz="2800" dirty="0" err="1" smtClean="0"/>
              <a:t>Dilia</a:t>
            </a:r>
            <a:r>
              <a:rPr lang="cs-CZ" sz="2800" dirty="0" smtClean="0"/>
              <a:t>, OSA</a:t>
            </a:r>
          </a:p>
          <a:p>
            <a:r>
              <a:rPr lang="cs-CZ" sz="2800" dirty="0" smtClean="0"/>
              <a:t>SKIP, SDRUK, AKVŠ</a:t>
            </a:r>
          </a:p>
          <a:p>
            <a:r>
              <a:rPr lang="cs-CZ" sz="2800" dirty="0" smtClean="0"/>
              <a:t>Firmy, dodavatelé – AIP, CEIBA, EBSCO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3585938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0425" y="548680"/>
            <a:ext cx="8162925" cy="646331"/>
          </a:xfrm>
        </p:spPr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336699"/>
                </a:solidFill>
              </a:rPr>
              <a:t>Úkoly současnosti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2813" y="1556792"/>
            <a:ext cx="8110537" cy="4824536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800" dirty="0" smtClean="0"/>
              <a:t>Revitalizace Klementina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/>
              <a:t>Příprava dopravníku dokumentů po Klementinu (</a:t>
            </a:r>
            <a:r>
              <a:rPr lang="cs-CZ" sz="2400" i="1" dirty="0" err="1" smtClean="0"/>
              <a:t>telelift</a:t>
            </a:r>
            <a:r>
              <a:rPr lang="cs-CZ" sz="2400" dirty="0" smtClean="0"/>
              <a:t>)</a:t>
            </a:r>
          </a:p>
          <a:p>
            <a:pPr lvl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800" dirty="0" smtClean="0"/>
              <a:t>Příprava rekonstrukce starého objektu CDH a projekční příprava nové dostavby CDH</a:t>
            </a:r>
          </a:p>
          <a:p>
            <a:pPr lvl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800" dirty="0" smtClean="0"/>
              <a:t>Národní digitální knihovna </a:t>
            </a:r>
          </a:p>
          <a:p>
            <a:pPr marL="742950" lvl="2" indent="-342900" eaLnBrk="1" hangingPunct="1">
              <a:lnSpc>
                <a:spcPct val="90000"/>
              </a:lnSpc>
              <a:buSzPct val="75000"/>
              <a:buBlip>
                <a:blip r:embed="rId3"/>
              </a:buBlip>
            </a:pPr>
            <a:r>
              <a:rPr lang="cs-CZ" dirty="0" err="1" smtClean="0">
                <a:ea typeface="+mn-ea"/>
                <a:cs typeface="+mn-cs"/>
              </a:rPr>
              <a:t>Manuscriptorium</a:t>
            </a:r>
            <a:endParaRPr lang="cs-CZ" dirty="0" smtClean="0">
              <a:ea typeface="+mn-ea"/>
              <a:cs typeface="+mn-cs"/>
            </a:endParaRPr>
          </a:p>
          <a:p>
            <a:pPr marL="742950" lvl="2" indent="-342900" eaLnBrk="1" hangingPunct="1">
              <a:lnSpc>
                <a:spcPct val="90000"/>
              </a:lnSpc>
              <a:buSzPct val="75000"/>
              <a:buBlip>
                <a:blip r:embed="rId3"/>
              </a:buBlip>
            </a:pPr>
            <a:r>
              <a:rPr lang="cs-CZ" dirty="0" smtClean="0">
                <a:ea typeface="+mn-ea"/>
                <a:cs typeface="+mn-cs"/>
              </a:rPr>
              <a:t>Kramerius</a:t>
            </a:r>
          </a:p>
          <a:p>
            <a:pPr marL="742950" lvl="2" indent="-342900" eaLnBrk="1" hangingPunct="1">
              <a:lnSpc>
                <a:spcPct val="90000"/>
              </a:lnSpc>
              <a:buSzPct val="75000"/>
              <a:buBlip>
                <a:blip r:embed="rId3"/>
              </a:buBlip>
            </a:pPr>
            <a:r>
              <a:rPr lang="cs-CZ" dirty="0" err="1" smtClean="0">
                <a:ea typeface="+mn-ea"/>
                <a:cs typeface="+mn-cs"/>
              </a:rPr>
              <a:t>WebArchiv</a:t>
            </a:r>
            <a:endParaRPr lang="cs-CZ" dirty="0" smtClean="0">
              <a:ea typeface="+mn-ea"/>
              <a:cs typeface="+mn-cs"/>
            </a:endParaRPr>
          </a:p>
          <a:p>
            <a:pPr marL="742950" lvl="2" indent="-342900" eaLnBrk="1" hangingPunct="1">
              <a:lnSpc>
                <a:spcPct val="90000"/>
              </a:lnSpc>
              <a:buSzPct val="75000"/>
              <a:buBlip>
                <a:blip r:embed="rId3"/>
              </a:buBlip>
            </a:pPr>
            <a:r>
              <a:rPr lang="cs-CZ" dirty="0" smtClean="0">
                <a:ea typeface="+mn-ea"/>
                <a:cs typeface="+mn-cs"/>
              </a:rPr>
              <a:t>Registr digitalizace</a:t>
            </a:r>
          </a:p>
          <a:p>
            <a:pPr marL="742950" lvl="2" indent="-342900" eaLnBrk="1" hangingPunct="1">
              <a:lnSpc>
                <a:spcPct val="90000"/>
              </a:lnSpc>
              <a:buSzPct val="75000"/>
              <a:buBlip>
                <a:blip r:embed="rId3"/>
              </a:buBlip>
            </a:pPr>
            <a:r>
              <a:rPr lang="cs-CZ" dirty="0" smtClean="0">
                <a:ea typeface="+mn-ea"/>
                <a:cs typeface="+mn-cs"/>
              </a:rPr>
              <a:t>Česká digitální knihovna???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538" y="977682"/>
            <a:ext cx="8162925" cy="646331"/>
          </a:xfrm>
        </p:spPr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336699"/>
                </a:solidFill>
              </a:rPr>
              <a:t>Úkoly současnosti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800" dirty="0" smtClean="0"/>
              <a:t>Digitalizace ve spolupráci s </a:t>
            </a:r>
            <a:r>
              <a:rPr lang="cs-CZ" sz="2800" dirty="0" err="1" smtClean="0"/>
              <a:t>Googlem</a:t>
            </a:r>
            <a:endParaRPr lang="cs-CZ" sz="2800" dirty="0" smtClean="0"/>
          </a:p>
          <a:p>
            <a:pPr lvl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800" dirty="0" smtClean="0"/>
              <a:t>Souborný katalog ČR</a:t>
            </a:r>
          </a:p>
          <a:p>
            <a:pPr lvl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800" dirty="0" smtClean="0"/>
              <a:t>Jednotná informační brána a oborové brány pro hudbu (MUS) a knihovnictví a informační vědu (KIV)</a:t>
            </a:r>
          </a:p>
          <a:p>
            <a:pPr lvl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800" dirty="0" smtClean="0"/>
              <a:t>Ptejte se knihovny</a:t>
            </a:r>
          </a:p>
          <a:p>
            <a:pPr lvl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800" dirty="0" smtClean="0"/>
              <a:t>Centrální portál knihoven ve vazbě na Koncepci knihoven do roku 2015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-10119" y="0"/>
            <a:ext cx="91642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40866"/>
              </p:ext>
            </p:extLst>
          </p:nvPr>
        </p:nvGraphicFramePr>
        <p:xfrm>
          <a:off x="0" y="-6"/>
          <a:ext cx="9144000" cy="6858012"/>
        </p:xfrm>
        <a:graphic>
          <a:graphicData uri="http://schemas.openxmlformats.org/drawingml/2006/table">
            <a:tbl>
              <a:tblPr/>
              <a:tblGrid>
                <a:gridCol w="7584659"/>
                <a:gridCol w="1559341"/>
              </a:tblGrid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Knihovní jednotky celkem	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Times New Roman"/>
                          <a:cs typeface="Times New Roman"/>
                        </a:rPr>
                        <a:t>7 014 168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228600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z toho rukopisy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"/>
                          <a:ea typeface="Times New Roman"/>
                          <a:cs typeface="Times New Roman"/>
                        </a:rPr>
                        <a:t>21 216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Počet exemplářů docházejících periodik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Times New Roman"/>
                          <a:cs typeface="Times New Roman"/>
                        </a:rPr>
                        <a:t>10 578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Počet </a:t>
                      </a:r>
                      <a:r>
                        <a:rPr lang="cs-C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knihovních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jednotek ve volném výběru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"/>
                          <a:ea typeface="Times New Roman"/>
                          <a:cs typeface="Times New Roman"/>
                        </a:rPr>
                        <a:t>52 534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Přírůstky knihovních jednotek ve svazcích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Times New Roman"/>
                          <a:cs typeface="Times New Roman"/>
                        </a:rPr>
                        <a:t>96 375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Úbytky knihovních jednotek ve svazcích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"/>
                          <a:ea typeface="Times New Roman"/>
                          <a:cs typeface="Times New Roman"/>
                        </a:rPr>
                        <a:t>1 282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Počet vlastních specializovaných databází (mimo elektronický katalog)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Počet licencovaných elektronických informačních zdrojů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Times New Roman"/>
                          <a:cs typeface="Times New Roman"/>
                        </a:rPr>
                        <a:t>243 608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Registrovaní čtenáři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Times New Roman"/>
                          <a:cs typeface="Times New Roman"/>
                        </a:rPr>
                        <a:t>29 638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Návštěvníci v knihovně (fyzické návštěvy)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Times New Roman"/>
                          <a:cs typeface="Times New Roman"/>
                        </a:rPr>
                        <a:t>636 367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228600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z toho návštěvníci půjčoven a studoven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"/>
                          <a:ea typeface="Times New Roman"/>
                          <a:cs typeface="Times New Roman"/>
                        </a:rPr>
                        <a:t>332 783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228600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z toho využívající internet v knihovně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"/>
                          <a:ea typeface="Times New Roman"/>
                          <a:cs typeface="Times New Roman"/>
                        </a:rPr>
                        <a:t>217 006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228600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z toho návštěvníci kulturních akcí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"/>
                          <a:ea typeface="Times New Roman"/>
                          <a:cs typeface="Times New Roman"/>
                        </a:rPr>
                        <a:t>77 108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228600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z toho návštěvníci vzdělávacích akcí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"/>
                          <a:ea typeface="Times New Roman"/>
                          <a:cs typeface="Times New Roman"/>
                        </a:rPr>
                        <a:t>9 470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Návštěvníci online služeb z prostoru mimo knihovnu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Times New Roman"/>
                          <a:cs typeface="Times New Roman"/>
                        </a:rPr>
                        <a:t>7 023 808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Návštěvníci webových stránek knihovny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"/>
                          <a:ea typeface="Times New Roman"/>
                          <a:cs typeface="Times New Roman"/>
                        </a:rPr>
                        <a:t>2 063 789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Výpůjčky celkem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Times New Roman"/>
                          <a:cs typeface="Times New Roman"/>
                        </a:rPr>
                        <a:t>649 684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228600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z toho výpůjčky periodik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"/>
                          <a:ea typeface="Times New Roman"/>
                          <a:cs typeface="Times New Roman"/>
                        </a:rPr>
                        <a:t>33 811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Požadavky na meziknihovní služby celkem				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Arial"/>
                          <a:ea typeface="Times New Roman"/>
                          <a:cs typeface="Times New Roman"/>
                        </a:rPr>
                        <a:t>16 283</a:t>
                      </a:r>
                      <a:endParaRPr lang="cs-CZ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228600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z toho objednané v zahraničí						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  <a:cs typeface="Times New Roman"/>
                        </a:rPr>
                        <a:t>4 616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35972"/>
              </p:ext>
            </p:extLst>
          </p:nvPr>
        </p:nvGraphicFramePr>
        <p:xfrm>
          <a:off x="0" y="3"/>
          <a:ext cx="9144000" cy="6858004"/>
        </p:xfrm>
        <a:graphic>
          <a:graphicData uri="http://schemas.openxmlformats.org/drawingml/2006/table">
            <a:tbl>
              <a:tblPr/>
              <a:tblGrid>
                <a:gridCol w="7584658"/>
                <a:gridCol w="1559342"/>
              </a:tblGrid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Online informační služby (počet zodpovězených dotazů)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32 763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Porady a konzultace pro knihovníky, knihkupce a vydavatele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14 760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Vzdělávací akce pro knihovníky (semináře, kurzy, aj.)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Kulturní akce pro veřejnost (besedy, výstavy, exkurze, aj.)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Vzdělávací akce pro veřejnost (semináře, kurzy, aj.)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Počet titulů vydaných neperiodických publikací 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Náklad (počet výtisků v ks)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17 650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Počet titulů vydaného periodického </a:t>
                      </a:r>
                      <a:r>
                        <a:rPr lang="cs-C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tisku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Náklad (počet výtisků v ks)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Počet studijních míst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marL="228600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vybavených počítačem</a:t>
                      </a: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marL="228600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z toho s počítači napojenými na internet</a:t>
                      </a: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marL="228600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vybavených jiným technickým zařízením</a:t>
                      </a: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Počet míst v přednáškových sálech a učebnách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marL="228600" hangingPunct="0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  <a:cs typeface="Times New Roman"/>
                        </a:rPr>
                        <a:t>z toho vybavených počítačem </a:t>
                      </a: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Počet míst k relaxaci a občerstvení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Plocha knihovny pro uživatele v m</a:t>
                      </a:r>
                      <a:r>
                        <a:rPr lang="cs-CZ" sz="18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7 329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Počet hodin pro veřejnost týdně  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6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Pracovníci knihovny (přepočtený stav)</a:t>
                      </a:r>
                      <a:endParaRPr lang="cs-CZ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476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68" marR="3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336699"/>
                </a:solidFill>
              </a:rPr>
              <a:t>Děkuji za Vaši pozornost!!!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>
              <a:latin typeface="+mj-lt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59113" y="3573463"/>
            <a:ext cx="5041900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b="1" i="1" dirty="0" smtClean="0">
                <a:latin typeface="+mj-lt"/>
              </a:rPr>
              <a:t>PhDr. Hanuš </a:t>
            </a:r>
            <a:r>
              <a:rPr lang="cs-CZ" sz="2000" b="1" i="1" dirty="0" err="1" smtClean="0">
                <a:latin typeface="+mj-lt"/>
              </a:rPr>
              <a:t>Hemola</a:t>
            </a:r>
            <a:endParaRPr lang="cs-CZ" sz="2000" b="1" i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+mj-lt"/>
              </a:rPr>
              <a:t>náměstek pro knihovní fondy a služby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+mj-lt"/>
              </a:rPr>
              <a:t>Národní knihovna ČR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+mj-lt"/>
              </a:rPr>
              <a:t>420-221-663-209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+mj-lt"/>
              </a:rPr>
              <a:t>420-736-607-755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dirty="0" err="1" smtClean="0">
                <a:latin typeface="+mj-lt"/>
                <a:hlinkClick r:id="rId3"/>
              </a:rPr>
              <a:t>hanus.hemola</a:t>
            </a:r>
            <a:r>
              <a:rPr lang="cs-CZ" sz="2000" dirty="0" smtClean="0">
                <a:latin typeface="+mj-lt"/>
                <a:hlinkClick r:id="rId3"/>
              </a:rPr>
              <a:t>@</a:t>
            </a:r>
            <a:r>
              <a:rPr lang="cs-CZ" sz="2000" dirty="0" err="1" smtClean="0">
                <a:latin typeface="+mj-lt"/>
                <a:hlinkClick r:id="rId3"/>
              </a:rPr>
              <a:t>nkp.cz</a:t>
            </a:r>
            <a:endParaRPr lang="cs-CZ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+mj-lt"/>
                <a:hlinkClick r:id="rId4"/>
              </a:rPr>
              <a:t>http://www.</a:t>
            </a:r>
            <a:r>
              <a:rPr lang="cs-CZ" sz="2000" dirty="0" err="1" smtClean="0">
                <a:latin typeface="+mj-lt"/>
                <a:hlinkClick r:id="rId4"/>
              </a:rPr>
              <a:t>nkp.cz</a:t>
            </a:r>
            <a:endParaRPr lang="cs-CZ" sz="2000" dirty="0" smtClean="0">
              <a:latin typeface="+mj-lt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403350" y="2130425"/>
            <a:ext cx="698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cs-CZ" sz="4800" dirty="0">
                <a:latin typeface="+mj-lt"/>
                <a:cs typeface="+mn-cs"/>
              </a:rPr>
              <a:t>Nějaké otázky ???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7321" y="0"/>
            <a:ext cx="10458642" cy="68580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26730"/>
            <a:ext cx="8162925" cy="1200329"/>
          </a:xfrm>
        </p:spPr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336699"/>
                </a:solidFill>
              </a:rPr>
              <a:t>Stručná historie – kláštery a vzdělání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11. stol. </a:t>
            </a:r>
            <a:r>
              <a:rPr lang="cs-CZ" sz="2400" dirty="0" smtClean="0"/>
              <a:t>dokládá se kaple sv. Klimenta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13. -14.</a:t>
            </a:r>
            <a:r>
              <a:rPr lang="cs-CZ" sz="2400" dirty="0" smtClean="0"/>
              <a:t> stol. při dominikánském klášteře Studium </a:t>
            </a:r>
            <a:r>
              <a:rPr lang="cs-CZ" sz="2400" dirty="0" err="1" smtClean="0"/>
              <a:t>generale</a:t>
            </a:r>
            <a:r>
              <a:rPr lang="cs-CZ" sz="2400" dirty="0" smtClean="0"/>
              <a:t> - latinská škola, jež splynula s Pražskou univerzitou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1366</a:t>
            </a:r>
            <a:r>
              <a:rPr lang="cs-CZ" sz="2400" dirty="0" smtClean="0"/>
              <a:t> Karel IV. daroval univerzitě soubor kodexů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1556</a:t>
            </a:r>
            <a:r>
              <a:rPr lang="cs-CZ" sz="2400" dirty="0" smtClean="0"/>
              <a:t> na troskách dominikánského kláštera budují jezuité kolej: Klementinum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1622</a:t>
            </a:r>
            <a:r>
              <a:rPr lang="cs-CZ" sz="2400" dirty="0" smtClean="0"/>
              <a:t> Karlova univerzita se dostává pod správu jezuitů, kteří knihovny jejích kolejí přemisťují do Klementina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17. -18. stol. </a:t>
            </a:r>
            <a:r>
              <a:rPr lang="cs-CZ" sz="2400" dirty="0" smtClean="0"/>
              <a:t>působí zde významná jezuitská tiskárna, astronomické pracoviště, univerzita s názvem Karlo - Ferdinandova 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06869"/>
            <a:ext cx="8162925" cy="1200329"/>
          </a:xfrm>
        </p:spPr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336699"/>
                </a:solidFill>
              </a:rPr>
              <a:t>Stručná historie – knihovny a vzdělání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1773-1777</a:t>
            </a:r>
            <a:r>
              <a:rPr lang="cs-CZ" sz="2400" dirty="0" smtClean="0"/>
              <a:t> jezuité opouštějí Klementinum, univerzita a knihovna zůstávají, zásluhou Františka hraběte </a:t>
            </a:r>
            <a:r>
              <a:rPr lang="cs-CZ" sz="2400" dirty="0" err="1" smtClean="0"/>
              <a:t>Kinského</a:t>
            </a:r>
            <a:r>
              <a:rPr lang="cs-CZ" sz="2400" dirty="0" smtClean="0"/>
              <a:t> knihovní sbírky prohlášeny Marií Terezií za veřejnou </a:t>
            </a:r>
            <a:r>
              <a:rPr lang="cs-CZ" sz="2400" dirty="0" err="1" smtClean="0"/>
              <a:t>c</a:t>
            </a:r>
            <a:r>
              <a:rPr lang="cs-CZ" sz="2400" dirty="0" smtClean="0"/>
              <a:t>. k. Univerzitní knihovnu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1781</a:t>
            </a:r>
            <a:r>
              <a:rPr lang="cs-CZ" sz="2400" dirty="0" smtClean="0"/>
              <a:t> pražští tiskaři odevzdávají knihovně povinný výtisk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1807</a:t>
            </a:r>
            <a:r>
              <a:rPr lang="cs-CZ" sz="2400" dirty="0" smtClean="0"/>
              <a:t> povinný výtisk rozšířen na všechny české tiskaře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1837</a:t>
            </a:r>
            <a:r>
              <a:rPr lang="cs-CZ" sz="2400" dirty="0" smtClean="0"/>
              <a:t> z rukopisných a tištěných dokumentů založen Mozartův památník, který je dnes součástí hudebního oddělení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endParaRPr lang="cs-CZ" sz="2400" dirty="0" smtClean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8162925" cy="646331"/>
          </a:xfrm>
        </p:spPr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336699"/>
                </a:solidFill>
              </a:rPr>
              <a:t>Klementinum – pevnost knihoven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1848</a:t>
            </a:r>
            <a:r>
              <a:rPr lang="cs-CZ" sz="2400" dirty="0" smtClean="0"/>
              <a:t> Klementinum bylo studentskou pevností proti </a:t>
            </a:r>
            <a:r>
              <a:rPr lang="cs-CZ" sz="2400" dirty="0" err="1" smtClean="0"/>
              <a:t>Windischgrätzovým</a:t>
            </a:r>
            <a:r>
              <a:rPr lang="cs-CZ" sz="2400" dirty="0" smtClean="0"/>
              <a:t> vojskům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1887</a:t>
            </a:r>
            <a:r>
              <a:rPr lang="cs-CZ" sz="2400" dirty="0" smtClean="0"/>
              <a:t> název změněn na </a:t>
            </a:r>
            <a:r>
              <a:rPr lang="cs-CZ" sz="2400" dirty="0" err="1" smtClean="0"/>
              <a:t>c.k</a:t>
            </a:r>
            <a:r>
              <a:rPr lang="cs-CZ" sz="2400" dirty="0" smtClean="0"/>
              <a:t>. Veřejná a univerzitní knihovna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1918</a:t>
            </a:r>
            <a:r>
              <a:rPr lang="cs-CZ" sz="2400" dirty="0" smtClean="0"/>
              <a:t> Veřejnou a univerzitní knihovnu přebírá do své správy nově vzniklá Československá republika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1919</a:t>
            </a:r>
            <a:r>
              <a:rPr lang="cs-CZ" sz="2400" dirty="0" smtClean="0"/>
              <a:t> součástí knihovny se stává Československý ústav bibliografický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1924</a:t>
            </a:r>
            <a:r>
              <a:rPr lang="cs-CZ" sz="2400" dirty="0" smtClean="0"/>
              <a:t> založena Slovanská knihovna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>
                <a:solidFill>
                  <a:srgbClr val="FF0000"/>
                </a:solidFill>
              </a:rPr>
              <a:t>1929</a:t>
            </a:r>
            <a:r>
              <a:rPr lang="cs-CZ" sz="2400" dirty="0" smtClean="0"/>
              <a:t> Slovanská knihovna přemístěna do Klementina 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538" y="977900"/>
            <a:ext cx="8162925" cy="646113"/>
          </a:xfrm>
        </p:spPr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336699"/>
                </a:solidFill>
              </a:rPr>
              <a:t>Klementinum – náš osud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2813" y="1905000"/>
            <a:ext cx="8231187" cy="44043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200" dirty="0" smtClean="0">
                <a:solidFill>
                  <a:srgbClr val="FF0000"/>
                </a:solidFill>
              </a:rPr>
              <a:t>1935</a:t>
            </a:r>
            <a:r>
              <a:rPr lang="cs-CZ" sz="2200" dirty="0" smtClean="0"/>
              <a:t> knihovna přejmenována na Národní a univerzitní knihovnu, vydán zákon o povinném výtisku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200" dirty="0" smtClean="0">
                <a:solidFill>
                  <a:srgbClr val="FF0000"/>
                </a:solidFill>
              </a:rPr>
              <a:t>1939</a:t>
            </a:r>
            <a:r>
              <a:rPr lang="cs-CZ" sz="2200" dirty="0" smtClean="0"/>
              <a:t> po uzavření českých vysokých škol působí jako Zemská a univerzitní knihovna až od r. 1941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200" dirty="0" smtClean="0">
                <a:solidFill>
                  <a:srgbClr val="FF0000"/>
                </a:solidFill>
              </a:rPr>
              <a:t>1958</a:t>
            </a:r>
            <a:r>
              <a:rPr lang="cs-CZ" sz="2200" dirty="0" smtClean="0"/>
              <a:t> centralizací sloučeny velké pražské knihovny pod názvem Státní knihovna ČSSR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200" dirty="0" smtClean="0">
                <a:solidFill>
                  <a:srgbClr val="FF0000"/>
                </a:solidFill>
              </a:rPr>
              <a:t>1959</a:t>
            </a:r>
            <a:r>
              <a:rPr lang="cs-CZ" sz="2200" dirty="0" smtClean="0"/>
              <a:t> – centrum Jednotné soustavy knihoven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200" dirty="0" smtClean="0">
                <a:solidFill>
                  <a:srgbClr val="FF0000"/>
                </a:solidFill>
              </a:rPr>
              <a:t>1990</a:t>
            </a:r>
            <a:r>
              <a:rPr lang="cs-CZ" sz="2200" dirty="0" smtClean="0"/>
              <a:t> nový název Národní knihovna, vystihující tradici a poslání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200" dirty="0" smtClean="0">
                <a:solidFill>
                  <a:srgbClr val="FF0000"/>
                </a:solidFill>
              </a:rPr>
              <a:t>1996</a:t>
            </a:r>
            <a:r>
              <a:rPr lang="cs-CZ" sz="2200" dirty="0" smtClean="0"/>
              <a:t> otevřena stará budova CDH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200" dirty="0" smtClean="0">
                <a:solidFill>
                  <a:srgbClr val="FF0000"/>
                </a:solidFill>
              </a:rPr>
              <a:t>2010</a:t>
            </a:r>
            <a:r>
              <a:rPr lang="cs-CZ" sz="2200" dirty="0" smtClean="0"/>
              <a:t> – ???? revitalizujeme Klementinum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200" dirty="0" smtClean="0">
                <a:solidFill>
                  <a:srgbClr val="FF0000"/>
                </a:solidFill>
              </a:rPr>
              <a:t>2013</a:t>
            </a:r>
            <a:r>
              <a:rPr lang="cs-CZ" sz="2200" dirty="0" smtClean="0"/>
              <a:t> byla zprovozněna nová budova CDH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A mnohokrát nepostavena nová knihovna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cs-CZ" sz="2400" dirty="0" smtClean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434975"/>
            <a:ext cx="8162925" cy="1200150"/>
          </a:xfrm>
        </p:spPr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336699"/>
                </a:solidFill>
              </a:rPr>
              <a:t>Knihovna Národní nebo národní???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8110537" cy="4548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 smtClean="0"/>
              <a:t>národní knihovna (s malým „n“) = knihovnický terminus </a:t>
            </a:r>
            <a:r>
              <a:rPr lang="cs-CZ" sz="2400" dirty="0" err="1" smtClean="0"/>
              <a:t>technicus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získává v relativní úplnosti národní literární produkci – povinný výtisk – kterou: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zpracovává – Národní bibliografie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trvale uchovává – historické a konzervační fondy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zpřístupňuje</a:t>
            </a:r>
            <a:endParaRPr lang="cs-CZ" sz="3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>
                <a:hlinkClick r:id="rId4"/>
              </a:rPr>
              <a:t>Knihovní zákon 257/2001 Sb. § 9 Národní knihovna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>
                <a:hlinkClick r:id="rId5"/>
              </a:rPr>
              <a:t>Zřizovací listina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>
                <a:hlinkClick r:id="rId6"/>
              </a:rPr>
              <a:t>Základní dokumenty 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cs-CZ" sz="36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988794"/>
            <a:ext cx="8162925" cy="646331"/>
          </a:xfrm>
        </p:spPr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336699"/>
                </a:solidFill>
              </a:rPr>
              <a:t>Univerzální vědecká knihovna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8110537" cy="4548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Specializuje se na studijní a odbornou literaturu a zdroje z oblasti společenských a přírodních věd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Kulturu, umění, hudbu a muzikologii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slavistiku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Knihovnictví a informační vědu</a:t>
            </a:r>
            <a:endParaRPr lang="cs-CZ" sz="3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Historické dokumenty 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 smtClean="0"/>
              <a:t>Strategie budování sbírek je popsána mezinárodním srovnávacím systémem </a:t>
            </a:r>
            <a:br>
              <a:rPr lang="cs-CZ" sz="2400" dirty="0" smtClean="0"/>
            </a:br>
            <a:r>
              <a:rPr lang="cs-CZ" sz="2400" dirty="0" smtClean="0">
                <a:hlinkClick r:id="rId4"/>
              </a:rPr>
              <a:t>http://konspekt.</a:t>
            </a:r>
            <a:r>
              <a:rPr lang="cs-CZ" sz="2400" dirty="0" err="1" smtClean="0">
                <a:hlinkClick r:id="rId4"/>
              </a:rPr>
              <a:t>nkp.cz</a:t>
            </a:r>
            <a:r>
              <a:rPr lang="cs-CZ" sz="2400" dirty="0" smtClean="0">
                <a:hlinkClick r:id="rId4"/>
              </a:rPr>
              <a:t>/</a:t>
            </a:r>
            <a:r>
              <a:rPr lang="cs-CZ" sz="2400" dirty="0" smtClean="0"/>
              <a:t> 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15988"/>
            <a:ext cx="8162925" cy="708025"/>
          </a:xfrm>
        </p:spPr>
        <p:txBody>
          <a:bodyPr/>
          <a:lstStyle/>
          <a:p>
            <a:pPr eaLnBrk="1" hangingPunct="1"/>
            <a:r>
              <a:rPr lang="cs-CZ" sz="4000" dirty="0" smtClean="0">
                <a:cs typeface="Times New Roman" pitchFamily="18" charset="0"/>
              </a:rPr>
              <a:t>Komu poskytujeme služby?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Čtenářům, uživatelům, badatelům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cs-CZ" sz="2400" dirty="0"/>
              <a:t>Knihovnám, knihovníkům a další odborné veřejnosti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Vydavatelům a knihkupcům - ISBN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Turistům a běžným návštěvníkům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400" dirty="0" smtClean="0"/>
          </a:p>
        </p:txBody>
      </p:sp>
      <p:sp>
        <p:nvSpPr>
          <p:cNvPr id="6" name="Elipsa 5"/>
          <p:cNvSpPr/>
          <p:nvPr/>
        </p:nvSpPr>
        <p:spPr bwMode="auto">
          <a:xfrm>
            <a:off x="323528" y="3861048"/>
            <a:ext cx="8568952" cy="2808312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0303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59632" y="4149080"/>
            <a:ext cx="6696744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400" dirty="0" smtClean="0"/>
              <a:t>Cílovým / profilovým uživatelem je vysokoškolsky graduovaný uživatel s potřebou studia odborné literatury pro rozvoj hlavních univerzitních oborů a s možnostmi i schopnostmi prezenčního studia v hlavních světových jazycích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15988"/>
            <a:ext cx="8162925" cy="708025"/>
          </a:xfrm>
        </p:spPr>
        <p:txBody>
          <a:bodyPr/>
          <a:lstStyle/>
          <a:p>
            <a:pPr eaLnBrk="1" hangingPunct="1"/>
            <a:r>
              <a:rPr lang="cs-CZ" sz="4000" dirty="0" smtClean="0">
                <a:cs typeface="Times New Roman" pitchFamily="18" charset="0"/>
              </a:rPr>
              <a:t>NK – matka knihoven a oboru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Centrum systému knihoven ČR – 6000 knihoven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000" dirty="0" smtClean="0"/>
              <a:t>Knihovní zákon 257/2001 Sb., §9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000" dirty="0" smtClean="0"/>
              <a:t>Provoz řady celostátních systémů – ČNB, SKČR, NDK, ISBN, digitální knihovny, registr digitalizace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000" dirty="0" smtClean="0"/>
              <a:t>Standardy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Pracovištěm výzkumu, vědy a inovací – realizuje výzkum a je rovněž infrastrukturou VVI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Poskytuje a ověřuje oborové vzdělání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Metodickým a koordinačním centrem pro KIV a související činnosti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Plní další celostátní činnosti pro ČR a zastupuje české knihovnictví v mezinárodních organizacích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cs-CZ" sz="2400" dirty="0" smtClean="0"/>
              <a:t>Blíže </a:t>
            </a:r>
            <a:r>
              <a:rPr lang="cs-CZ" sz="2400" dirty="0" smtClean="0">
                <a:hlinkClick r:id="rId4"/>
              </a:rPr>
              <a:t>Zřizovací listina</a:t>
            </a:r>
            <a:endParaRPr lang="cs-CZ" sz="2400" dirty="0" smtClean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iroké pruhy">
  <a:themeElements>
    <a:clrScheme name="Široké pruhy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Široké pruh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rgbClr val="FF0303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rgbClr val="FF0303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Široké pruhy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iroké pruhy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iroké pruhy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iroké pruhy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Designs\Široké pruhy.pot</Template>
  <TotalTime>2646</TotalTime>
  <Words>1140</Words>
  <Application>Microsoft Office PowerPoint</Application>
  <PresentationFormat>Předvádění na obrazovce (4:3)</PresentationFormat>
  <Paragraphs>239</Paragraphs>
  <Slides>18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Times New Roman</vt:lpstr>
      <vt:lpstr>Verdana</vt:lpstr>
      <vt:lpstr>Wingdings</vt:lpstr>
      <vt:lpstr>Široké pruhy</vt:lpstr>
      <vt:lpstr>Národní knihovna ČR </vt:lpstr>
      <vt:lpstr>Stručná historie – kláštery a vzdělání</vt:lpstr>
      <vt:lpstr>Stručná historie – knihovny a vzdělání</vt:lpstr>
      <vt:lpstr>Klementinum – pevnost knihoven</vt:lpstr>
      <vt:lpstr>Klementinum – náš osud</vt:lpstr>
      <vt:lpstr>Knihovna Národní nebo národní???</vt:lpstr>
      <vt:lpstr>Univerzální vědecká knihovna</vt:lpstr>
      <vt:lpstr>Komu poskytujeme služby?</vt:lpstr>
      <vt:lpstr>NK – matka knihoven a oboru</vt:lpstr>
      <vt:lpstr>EU = 63 000 veřejných knihoven  ČR = 5 401</vt:lpstr>
      <vt:lpstr>Spolupráce - partneři</vt:lpstr>
      <vt:lpstr>Úkoly současnosti</vt:lpstr>
      <vt:lpstr>Úkoly současnosti</vt:lpstr>
      <vt:lpstr>Prezentace aplikace PowerPoint</vt:lpstr>
      <vt:lpstr>Prezentace aplikace PowerPoint</vt:lpstr>
      <vt:lpstr>Prezentace aplikace PowerPoint</vt:lpstr>
      <vt:lpstr>Děkuji za Vaši pozornost!!!</vt:lpstr>
      <vt:lpstr>Prezentace aplikace PowerPoint</vt:lpstr>
    </vt:vector>
  </TitlesOfParts>
  <Company>Národní knihovna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Služby knihoven</dc:title>
  <dc:creator>Hanuš Hemola</dc:creator>
  <cp:lastModifiedBy>Richter Vít</cp:lastModifiedBy>
  <cp:revision>208</cp:revision>
  <cp:lastPrinted>2011-07-12T14:58:49Z</cp:lastPrinted>
  <dcterms:created xsi:type="dcterms:W3CDTF">2003-05-19T20:40:16Z</dcterms:created>
  <dcterms:modified xsi:type="dcterms:W3CDTF">2016-01-13T07:49:29Z</dcterms:modified>
</cp:coreProperties>
</file>