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58" r:id="rId5"/>
    <p:sldId id="259" r:id="rId6"/>
    <p:sldId id="264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30D87-B4CD-493E-A24F-51290829CBFD}" type="datetimeFigureOut">
              <a:rPr lang="cs-CZ" smtClean="0"/>
              <a:pPr/>
              <a:t>12.1.2016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16D8B-5399-40CB-B161-158D06A5E4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795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1F398-2BF0-428A-91FB-DE1E0D23AF43}" type="datetimeFigureOut">
              <a:rPr lang="cs-CZ" smtClean="0"/>
              <a:pPr/>
              <a:t>12.1.2016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5C95D-714D-4A1D-8580-A804CF82E1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5C95D-714D-4A1D-8580-A804CF82E1C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00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CC47106-21B5-4332-94CA-A398E1E539DA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2F6D-FE46-4BA1-98A1-AEA1E095B0B8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B81F286-3547-4CE9-A76F-69C962638FAA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C2D2-6D14-47A0-AB40-3CF427A7C502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0303-90E2-411A-93A2-FB77B58B8B10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Jana Huňová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D84102-0FD2-41EF-9EB0-36AE1FBC6A68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cs-CZ" smtClean="0"/>
              <a:t>Jana Huňová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C6A24A-1EA8-4DD6-A960-8A83911C9A48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883C-76CD-4C26-B05F-E4C6E7F5AC82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2A46-9C5F-4EE7-AE6D-7BDAD4C57D02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C4D-26DB-4455-98FE-7B8C9D1130B0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A42AEDD-0A89-402E-86A9-03619CE060CC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1DA5DF-8AEF-4924-9056-60B819651F25}" type="datetime1">
              <a:rPr lang="cs-CZ" smtClean="0"/>
              <a:pPr/>
              <a:t>12.1.2016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Jana Huňová</a:t>
            </a: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5BC39E-7392-4497-A883-0E3C3F2073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katalogy-a-db" TargetMode="External"/><Relationship Id="rId2" Type="http://schemas.openxmlformats.org/officeDocument/2006/relationships/hyperlink" Target="http://www.nkp.cz/sluzb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sona.vondrakova@nkp.cz" TargetMode="External"/><Relationship Id="rId3" Type="http://schemas.openxmlformats.org/officeDocument/2006/relationships/hyperlink" Target="mailto:vlasta.kostlanova@nkp.cz" TargetMode="External"/><Relationship Id="rId7" Type="http://schemas.openxmlformats.org/officeDocument/2006/relationships/hyperlink" Target="mailto:eva.hodikova@nkp.cz" TargetMode="External"/><Relationship Id="rId2" Type="http://schemas.openxmlformats.org/officeDocument/2006/relationships/hyperlink" Target="mailto:jana.hunova@nkp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na.nova@nkp.cz" TargetMode="External"/><Relationship Id="rId5" Type="http://schemas.openxmlformats.org/officeDocument/2006/relationships/hyperlink" Target="mailto:karolina.kostalova@nkp.cz" TargetMode="External"/><Relationship Id="rId4" Type="http://schemas.openxmlformats.org/officeDocument/2006/relationships/hyperlink" Target="mailto:zdenek.matusik@nkp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Odbor služeb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62200" y="5949280"/>
            <a:ext cx="6705600" cy="9087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Seminář pro vedoucí pracovníky infrastrukturních útvarů NK ČR</a:t>
            </a:r>
          </a:p>
          <a:p>
            <a:r>
              <a:rPr lang="cs-CZ" dirty="0" smtClean="0"/>
              <a:t>13. ledna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 – co a pro koho děláme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součást sekce KFS</a:t>
            </a:r>
          </a:p>
          <a:p>
            <a:r>
              <a:rPr lang="cs-CZ" sz="2800" dirty="0" smtClean="0"/>
              <a:t>5 oddělení:</a:t>
            </a:r>
          </a:p>
          <a:p>
            <a:r>
              <a:rPr lang="cs-CZ" sz="2800" dirty="0" smtClean="0"/>
              <a:t>Odd. služeb čtenářům, Odd. studoven, Odd. referenčních a meziknihovních služeb, Odd. periodik a Reprografické odd. (ORTPS)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eřejné knihovnické a informační služby uživatelům (čtenáře, knihovny, veřejnost)</a:t>
            </a:r>
          </a:p>
          <a:p>
            <a:r>
              <a:rPr lang="cs-CZ" sz="2800" dirty="0" smtClean="0"/>
              <a:t>EIZ, elektronické služby</a:t>
            </a:r>
          </a:p>
          <a:p>
            <a:r>
              <a:rPr lang="cs-CZ" sz="2800" dirty="0" smtClean="0"/>
              <a:t>Hlavní cíl - </a:t>
            </a:r>
            <a:r>
              <a:rPr lang="cs-CZ" sz="2800" dirty="0"/>
              <a:t>je spokojený uživatel, tj. uživatel, jehož informační potřeby jsou </a:t>
            </a:r>
            <a:r>
              <a:rPr lang="cs-CZ" sz="2800" dirty="0" smtClean="0"/>
              <a:t>saturovány</a:t>
            </a:r>
            <a:r>
              <a:rPr lang="cs-CZ" sz="2800" dirty="0"/>
              <a:t>, a to v dlouhodobém časovém </a:t>
            </a:r>
            <a:r>
              <a:rPr lang="cs-CZ" sz="2800" dirty="0" smtClean="0"/>
              <a:t>horizontu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380312" y="6248206"/>
            <a:ext cx="1368152" cy="365125"/>
          </a:xfrm>
        </p:spPr>
        <p:txBody>
          <a:bodyPr/>
          <a:lstStyle/>
          <a:p>
            <a:r>
              <a:rPr lang="cs-CZ" dirty="0" smtClean="0"/>
              <a:t>Jana Huňová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4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 – co a pro koho děláme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100" dirty="0" smtClean="0"/>
              <a:t>Všeobecná studovna a specializované studovny</a:t>
            </a:r>
          </a:p>
          <a:p>
            <a:r>
              <a:rPr lang="cs-CZ" sz="4100" dirty="0" smtClean="0"/>
              <a:t>doplňování a zpracování periodik domácích a zahraničních</a:t>
            </a:r>
          </a:p>
          <a:p>
            <a:r>
              <a:rPr lang="cs-CZ" sz="4100" dirty="0" smtClean="0"/>
              <a:t>podíl </a:t>
            </a:r>
            <a:r>
              <a:rPr lang="cs-CZ" sz="4100" dirty="0"/>
              <a:t>na doplňování knihovních fondů </a:t>
            </a:r>
          </a:p>
          <a:p>
            <a:r>
              <a:rPr lang="cs-CZ" sz="4100" dirty="0"/>
              <a:t>národní centrum meziknihovních služeb</a:t>
            </a:r>
          </a:p>
          <a:p>
            <a:r>
              <a:rPr lang="cs-CZ" sz="4100" dirty="0"/>
              <a:t>reprografické služby na </a:t>
            </a:r>
            <a:r>
              <a:rPr lang="cs-CZ" sz="4100" dirty="0" smtClean="0"/>
              <a:t>objednávku</a:t>
            </a:r>
          </a:p>
          <a:p>
            <a:r>
              <a:rPr lang="cs-CZ" sz="4100" dirty="0" smtClean="0"/>
              <a:t>web </a:t>
            </a:r>
            <a:r>
              <a:rPr lang="cs-CZ" sz="4100" dirty="0"/>
              <a:t>NK – </a:t>
            </a:r>
            <a:r>
              <a:rPr lang="cs-CZ" sz="4100" dirty="0" smtClean="0">
                <a:hlinkClick r:id="rId2"/>
              </a:rPr>
              <a:t>http</a:t>
            </a:r>
            <a:r>
              <a:rPr lang="cs-CZ" sz="4100" dirty="0">
                <a:hlinkClick r:id="rId2"/>
              </a:rPr>
              <a:t>://</a:t>
            </a:r>
            <a:r>
              <a:rPr lang="cs-CZ" sz="4100" dirty="0" smtClean="0">
                <a:hlinkClick r:id="rId2"/>
              </a:rPr>
              <a:t>www.nkp.cz/sluzby</a:t>
            </a:r>
            <a:endParaRPr lang="cs-CZ" sz="4100" dirty="0" smtClean="0"/>
          </a:p>
          <a:p>
            <a:pPr marL="0" indent="0">
              <a:buNone/>
            </a:pPr>
            <a:r>
              <a:rPr lang="cs-CZ" sz="4100" dirty="0" smtClean="0"/>
              <a:t>                  </a:t>
            </a:r>
            <a:r>
              <a:rPr lang="cs-CZ" sz="4100" dirty="0" smtClean="0">
                <a:hlinkClick r:id="rId3"/>
              </a:rPr>
              <a:t>http</a:t>
            </a:r>
            <a:r>
              <a:rPr lang="cs-CZ" sz="4100" dirty="0">
                <a:hlinkClick r:id="rId3"/>
              </a:rPr>
              <a:t>://</a:t>
            </a:r>
            <a:r>
              <a:rPr lang="cs-CZ" sz="4100" dirty="0" smtClean="0">
                <a:hlinkClick r:id="rId3"/>
              </a:rPr>
              <a:t>www.nkp.cz/katalogy-a-db</a:t>
            </a:r>
            <a:endParaRPr lang="cs-CZ" sz="4100" dirty="0" smtClean="0"/>
          </a:p>
          <a:p>
            <a:pPr marL="0" indent="0">
              <a:buNone/>
            </a:pPr>
            <a:r>
              <a:rPr lang="cs-CZ" sz="3200" dirty="0" smtClean="0"/>
              <a:t> </a:t>
            </a: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308304" y="6248206"/>
            <a:ext cx="1440160" cy="365125"/>
          </a:xfrm>
        </p:spPr>
        <p:txBody>
          <a:bodyPr/>
          <a:lstStyle/>
          <a:p>
            <a:r>
              <a:rPr lang="cs-CZ" dirty="0" smtClean="0"/>
              <a:t>Jana Huňová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5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 – hlavní organizační a funkční vazby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vazby na útvary uvnitř KFS (návaznost v činnostech)</a:t>
            </a:r>
          </a:p>
          <a:p>
            <a:r>
              <a:rPr lang="cs-CZ" dirty="0"/>
              <a:t>p</a:t>
            </a:r>
            <a:r>
              <a:rPr lang="cs-CZ" dirty="0" smtClean="0"/>
              <a:t>racoviště poskytující služby (sdílení uživatelů, design služeb)</a:t>
            </a:r>
          </a:p>
          <a:p>
            <a:r>
              <a:rPr lang="cs-CZ" dirty="0"/>
              <a:t>s</a:t>
            </a:r>
            <a:r>
              <a:rPr lang="cs-CZ" dirty="0" smtClean="0"/>
              <a:t>polupráce s dalšími odbornými útvary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524328" y="6248206"/>
            <a:ext cx="1224136" cy="365125"/>
          </a:xfrm>
        </p:spPr>
        <p:txBody>
          <a:bodyPr/>
          <a:lstStyle/>
          <a:p>
            <a:r>
              <a:rPr lang="cs-CZ" dirty="0" smtClean="0"/>
              <a:t>Jana Huňová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99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 a infrastrukturní útvary NK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100" dirty="0" smtClean="0"/>
              <a:t>OS jako interní zákazník? </a:t>
            </a:r>
          </a:p>
          <a:p>
            <a:r>
              <a:rPr lang="cs-CZ" sz="3100" dirty="0"/>
              <a:t>d</a:t>
            </a:r>
            <a:r>
              <a:rPr lang="cs-CZ" sz="3100" dirty="0" smtClean="0"/>
              <a:t>ialog mezi odbornými útvary a infrastrukturou</a:t>
            </a:r>
          </a:p>
          <a:p>
            <a:pPr marL="0" indent="0">
              <a:buNone/>
            </a:pPr>
            <a:endParaRPr lang="cs-CZ" sz="3100" dirty="0" smtClean="0"/>
          </a:p>
          <a:p>
            <a:r>
              <a:rPr lang="cs-CZ" sz="3100" dirty="0" smtClean="0"/>
              <a:t>OS a </a:t>
            </a:r>
            <a:r>
              <a:rPr lang="cs-CZ" sz="3100" dirty="0" err="1" smtClean="0"/>
              <a:t>DaT</a:t>
            </a:r>
            <a:r>
              <a:rPr lang="cs-CZ" sz="3100" dirty="0" smtClean="0"/>
              <a:t> – společné úkoly k řešení:</a:t>
            </a:r>
          </a:p>
          <a:p>
            <a:r>
              <a:rPr lang="cs-CZ" sz="3100" dirty="0" smtClean="0"/>
              <a:t>Centrální portál knihoven: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100" dirty="0" err="1" smtClean="0"/>
              <a:t>mojeID</a:t>
            </a:r>
            <a:r>
              <a:rPr lang="cs-CZ" sz="3100" dirty="0" smtClean="0"/>
              <a:t> a registrace pro vzdálený přístup k databázím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100" dirty="0"/>
              <a:t>o</a:t>
            </a:r>
            <a:r>
              <a:rPr lang="cs-CZ" sz="3100" dirty="0" smtClean="0"/>
              <a:t>nline </a:t>
            </a:r>
            <a:r>
              <a:rPr lang="cs-CZ" sz="3100" dirty="0"/>
              <a:t>platby</a:t>
            </a:r>
          </a:p>
          <a:p>
            <a:r>
              <a:rPr lang="cs-CZ" sz="3100" dirty="0"/>
              <a:t>j</a:t>
            </a:r>
            <a:r>
              <a:rPr lang="cs-CZ" sz="3100" dirty="0" smtClean="0"/>
              <a:t>ednotná registrace – pro uživatele NK a SLK</a:t>
            </a:r>
          </a:p>
          <a:p>
            <a:r>
              <a:rPr lang="cs-CZ" sz="3100" dirty="0"/>
              <a:t>t</a:t>
            </a:r>
            <a:r>
              <a:rPr lang="cs-CZ" sz="3100" dirty="0" smtClean="0"/>
              <a:t>iskové služby – multifunkční zařízení</a:t>
            </a:r>
          </a:p>
          <a:p>
            <a:pPr marL="0" indent="0">
              <a:buNone/>
            </a:pPr>
            <a:endParaRPr lang="cs-CZ" sz="3100" dirty="0"/>
          </a:p>
          <a:p>
            <a:pPr marL="0" indent="0">
              <a:buNone/>
            </a:pPr>
            <a:r>
              <a:rPr lang="cs-CZ" sz="3100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380312" y="6248206"/>
            <a:ext cx="1368152" cy="365125"/>
          </a:xfrm>
        </p:spPr>
        <p:txBody>
          <a:bodyPr/>
          <a:lstStyle/>
          <a:p>
            <a:r>
              <a:rPr lang="cs-CZ" dirty="0" smtClean="0"/>
              <a:t>Jana Huňová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14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OS a infrastrukturní útvary NK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   Co potřebujeme, co je žádoucí:</a:t>
            </a:r>
            <a:endParaRPr lang="cs-CZ" sz="2800" dirty="0"/>
          </a:p>
          <a:p>
            <a:r>
              <a:rPr lang="cs-CZ" sz="2800" dirty="0"/>
              <a:t>z</a:t>
            </a:r>
            <a:r>
              <a:rPr lang="cs-CZ" sz="2800" dirty="0" smtClean="0"/>
              <a:t>ajistit náhradu za aplikace </a:t>
            </a:r>
            <a:r>
              <a:rPr lang="cs-CZ" sz="2800" dirty="0" err="1" smtClean="0"/>
              <a:t>Katif</a:t>
            </a:r>
            <a:r>
              <a:rPr lang="cs-CZ" sz="2800" dirty="0" smtClean="0"/>
              <a:t>/RIS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okončit migraci dat K3 do K4 X vyřešit technickou podporu K3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yřešit dlouhé odezvy pracovních stanic v K4</a:t>
            </a:r>
          </a:p>
          <a:p>
            <a:r>
              <a:rPr lang="cs-CZ" sz="2800" dirty="0" smtClean="0"/>
              <a:t>NDK a  digitalizace: kvalitativní faktor </a:t>
            </a:r>
            <a:endParaRPr lang="cs-CZ" sz="2800" dirty="0"/>
          </a:p>
          <a:p>
            <a:r>
              <a:rPr lang="cs-CZ" sz="2800" dirty="0" smtClean="0"/>
              <a:t>další rozvoj </a:t>
            </a:r>
            <a:r>
              <a:rPr lang="cs-CZ" sz="2800" dirty="0" err="1" smtClean="0"/>
              <a:t>WiFi</a:t>
            </a:r>
            <a:r>
              <a:rPr lang="cs-CZ" sz="2800" dirty="0" smtClean="0"/>
              <a:t> </a:t>
            </a:r>
            <a:r>
              <a:rPr lang="cs-CZ" sz="2800" dirty="0"/>
              <a:t>pro </a:t>
            </a:r>
            <a:r>
              <a:rPr lang="cs-CZ" sz="2800" dirty="0" smtClean="0"/>
              <a:t>uživatele: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p</a:t>
            </a:r>
            <a:r>
              <a:rPr lang="cs-CZ" sz="2800" dirty="0" smtClean="0"/>
              <a:t>osílení a stabilizace </a:t>
            </a:r>
            <a:r>
              <a:rPr lang="cs-CZ" sz="2800" dirty="0" err="1" smtClean="0"/>
              <a:t>WiFi</a:t>
            </a:r>
            <a:r>
              <a:rPr lang="cs-CZ" sz="2800" dirty="0" smtClean="0"/>
              <a:t> sítě (výpadky)</a:t>
            </a:r>
            <a:endParaRPr lang="cs-CZ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z</a:t>
            </a:r>
            <a:r>
              <a:rPr lang="cs-CZ" sz="2800" dirty="0" smtClean="0"/>
              <a:t>provoznění sítě </a:t>
            </a:r>
            <a:r>
              <a:rPr lang="cs-CZ" sz="2800" dirty="0" err="1" smtClean="0"/>
              <a:t>eduroam</a:t>
            </a:r>
            <a:r>
              <a:rPr lang="cs-CZ" sz="2800" dirty="0" smtClean="0"/>
              <a:t> </a:t>
            </a:r>
            <a:r>
              <a:rPr lang="cs-CZ" sz="2800" dirty="0"/>
              <a:t>– připravuje se? Jak pokročily přípravy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36296" y="6248206"/>
            <a:ext cx="1512168" cy="365125"/>
          </a:xfrm>
        </p:spPr>
        <p:txBody>
          <a:bodyPr/>
          <a:lstStyle/>
          <a:p>
            <a:r>
              <a:rPr lang="cs-CZ" dirty="0" smtClean="0"/>
              <a:t>Jana Huňová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27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OS a infrastrukturní útvary NK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Vyřešit: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/>
              <a:t>trvalé </a:t>
            </a:r>
            <a:r>
              <a:rPr lang="cs-CZ" sz="2800" dirty="0"/>
              <a:t>uchování a zpřístupňování starších i nových generací digitálních dokumentů na pevném nosiči (zpřístupňování </a:t>
            </a:r>
            <a:r>
              <a:rPr lang="cs-CZ" sz="2800" dirty="0" smtClean="0"/>
              <a:t>CD, DVD </a:t>
            </a:r>
            <a:r>
              <a:rPr lang="cs-CZ" sz="2800" dirty="0"/>
              <a:t>nosičů </a:t>
            </a:r>
            <a:r>
              <a:rPr lang="cs-CZ" sz="2800" dirty="0" smtClean="0"/>
              <a:t>- </a:t>
            </a:r>
            <a:r>
              <a:rPr lang="cs-CZ" sz="2800" dirty="0"/>
              <a:t>hudebních, </a:t>
            </a:r>
            <a:r>
              <a:rPr lang="cs-CZ" sz="2800" dirty="0" smtClean="0"/>
              <a:t>příloh </a:t>
            </a:r>
            <a:r>
              <a:rPr lang="cs-CZ" sz="2800" dirty="0"/>
              <a:t>periodik apod</a:t>
            </a:r>
            <a:r>
              <a:rPr lang="cs-CZ" sz="2800" dirty="0" smtClean="0"/>
              <a:t>.; vinylové nosiče? )</a:t>
            </a:r>
            <a:endParaRPr lang="cs-CZ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/>
              <a:t>uchování </a:t>
            </a:r>
            <a:r>
              <a:rPr lang="cs-CZ" sz="2800" dirty="0"/>
              <a:t>a zpřístupnění audiovizuálních dokumentů na videokazetách získaných jako „povinný výtisk“ v 90. letech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380312" y="6248206"/>
            <a:ext cx="1368152" cy="365125"/>
          </a:xfrm>
        </p:spPr>
        <p:txBody>
          <a:bodyPr/>
          <a:lstStyle/>
          <a:p>
            <a:r>
              <a:rPr lang="cs-CZ" dirty="0" smtClean="0"/>
              <a:t>Jana Huňová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33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OS a infrastrukturní útvary NK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 smtClean="0"/>
              <a:t>Existuje plán obnovy výpočetní techniky a dalších zařízení ?</a:t>
            </a:r>
          </a:p>
          <a:p>
            <a:endParaRPr lang="cs-CZ" sz="2400" dirty="0"/>
          </a:p>
          <a:p>
            <a:r>
              <a:rPr lang="cs-CZ" sz="2800" dirty="0"/>
              <a:t>OS a SEP:</a:t>
            </a:r>
          </a:p>
          <a:p>
            <a:r>
              <a:rPr lang="cs-CZ" sz="2800" dirty="0"/>
              <a:t>oblast kvality a bezpečnosti pracovního a uživatelského prostředí – aktuální i dlouhodobé problémy </a:t>
            </a:r>
            <a:r>
              <a:rPr lang="cs-CZ" sz="2800" dirty="0" smtClean="0"/>
              <a:t>(ostraha, úklid</a:t>
            </a:r>
            <a:r>
              <a:rPr lang="cs-CZ" sz="2800" dirty="0"/>
              <a:t>, </a:t>
            </a:r>
            <a:r>
              <a:rPr lang="cs-CZ" sz="2800" dirty="0" smtClean="0"/>
              <a:t>výtahy</a:t>
            </a:r>
            <a:r>
              <a:rPr lang="cs-CZ" sz="2800" dirty="0"/>
              <a:t>, pracovní pomůcky, eliminace hlodavců aj)</a:t>
            </a:r>
          </a:p>
          <a:p>
            <a:r>
              <a:rPr lang="cs-CZ" sz="2800" dirty="0"/>
              <a:t>zajištění spotřebního materiálu (zásada kontinuity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formuláře ke stažení na intranetu v aktuálním znění a ve strojem čitelných verzích</a:t>
            </a:r>
          </a:p>
          <a:p>
            <a:r>
              <a:rPr lang="cs-CZ" sz="2800" dirty="0" smtClean="0"/>
              <a:t>zkratky </a:t>
            </a:r>
            <a:r>
              <a:rPr lang="cs-CZ" sz="2800" dirty="0" smtClean="0"/>
              <a:t>NK ČR X NKP?</a:t>
            </a:r>
            <a:endParaRPr lang="cs-CZ" sz="28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308304" y="6248206"/>
            <a:ext cx="1368152" cy="365125"/>
          </a:xfrm>
        </p:spPr>
        <p:txBody>
          <a:bodyPr/>
          <a:lstStyle/>
          <a:p>
            <a:r>
              <a:rPr lang="cs-CZ" dirty="0" smtClean="0"/>
              <a:t>Jana Huňová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95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 a infrastrukturní útvary NK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Kontakty:</a:t>
            </a:r>
          </a:p>
          <a:p>
            <a:r>
              <a:rPr lang="cs-CZ" sz="2400" dirty="0" smtClean="0">
                <a:hlinkClick r:id="rId2"/>
              </a:rPr>
              <a:t>jana.hunova@nkp.cz</a:t>
            </a:r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vlasta.kostlanova@nkp.cz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zdenek.matusik@nkp.cz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karolina.kostalova@nkp.cz</a:t>
            </a:r>
            <a:endParaRPr lang="cs-CZ" sz="2400" dirty="0" smtClean="0"/>
          </a:p>
          <a:p>
            <a:r>
              <a:rPr lang="cs-CZ" sz="2400" dirty="0" smtClean="0">
                <a:hlinkClick r:id="rId6"/>
              </a:rPr>
              <a:t>hana.nova@nkp.cz</a:t>
            </a:r>
            <a:endParaRPr lang="cs-CZ" sz="2400" dirty="0" smtClean="0"/>
          </a:p>
          <a:p>
            <a:r>
              <a:rPr lang="cs-CZ" sz="2400" dirty="0" smtClean="0">
                <a:hlinkClick r:id="rId7"/>
              </a:rPr>
              <a:t>eva.hodikova@nkp.cz</a:t>
            </a:r>
            <a:endParaRPr lang="cs-CZ" sz="2400" dirty="0" smtClean="0"/>
          </a:p>
          <a:p>
            <a:r>
              <a:rPr lang="cs-CZ" sz="2400" dirty="0" smtClean="0">
                <a:hlinkClick r:id="rId8"/>
              </a:rPr>
              <a:t>sona.vondrakova@nkp.cz</a:t>
            </a:r>
            <a:endParaRPr lang="cs-CZ" sz="2400" dirty="0" smtClean="0"/>
          </a:p>
          <a:p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Děkuji za pozornost.</a:t>
            </a:r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092280" y="6248206"/>
            <a:ext cx="1368152" cy="365125"/>
          </a:xfrm>
        </p:spPr>
        <p:txBody>
          <a:bodyPr/>
          <a:lstStyle/>
          <a:p>
            <a:r>
              <a:rPr lang="cs-CZ" dirty="0" smtClean="0"/>
              <a:t>Jana Huňová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850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723</TotalTime>
  <Words>450</Words>
  <Application>Microsoft Office PowerPoint</Application>
  <PresentationFormat>Předvádění na obrazovce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Medián</vt:lpstr>
      <vt:lpstr>Odbor služeb</vt:lpstr>
      <vt:lpstr>OS – co a pro koho děláme </vt:lpstr>
      <vt:lpstr>OS – co a pro koho děláme </vt:lpstr>
      <vt:lpstr>OS – hlavní organizační a funkční vazby </vt:lpstr>
      <vt:lpstr>OS a infrastrukturní útvary NK ČR</vt:lpstr>
      <vt:lpstr>OS a infrastrukturní útvary NK ČR</vt:lpstr>
      <vt:lpstr>OS a infrastrukturní útvary NK ČR</vt:lpstr>
      <vt:lpstr>OS a infrastrukturní útvary NK ČR</vt:lpstr>
      <vt:lpstr>OS a infrastrukturní útvary NK ČR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Huňová Jana</dc:creator>
  <cp:lastModifiedBy>Huňová Jana</cp:lastModifiedBy>
  <cp:revision>44</cp:revision>
  <dcterms:created xsi:type="dcterms:W3CDTF">2016-01-04T12:39:04Z</dcterms:created>
  <dcterms:modified xsi:type="dcterms:W3CDTF">2016-01-12T15:26:18Z</dcterms:modified>
</cp:coreProperties>
</file>