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72" r:id="rId14"/>
    <p:sldId id="273" r:id="rId15"/>
    <p:sldId id="274" r:id="rId16"/>
    <p:sldId id="275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C9C5-CD63-427E-9B39-6D731F878DD2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BE01-ECAB-400D-87B5-2251EF5564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89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C9C5-CD63-427E-9B39-6D731F878DD2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BE01-ECAB-400D-87B5-2251EF5564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16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C9C5-CD63-427E-9B39-6D731F878DD2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BE01-ECAB-400D-87B5-2251EF5564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23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C9C5-CD63-427E-9B39-6D731F878DD2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BE01-ECAB-400D-87B5-2251EF5564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29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C9C5-CD63-427E-9B39-6D731F878DD2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BE01-ECAB-400D-87B5-2251EF5564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19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C9C5-CD63-427E-9B39-6D731F878DD2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BE01-ECAB-400D-87B5-2251EF5564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24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C9C5-CD63-427E-9B39-6D731F878DD2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BE01-ECAB-400D-87B5-2251EF5564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13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C9C5-CD63-427E-9B39-6D731F878DD2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BE01-ECAB-400D-87B5-2251EF5564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C9C5-CD63-427E-9B39-6D731F878DD2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BE01-ECAB-400D-87B5-2251EF5564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04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C9C5-CD63-427E-9B39-6D731F878DD2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BE01-ECAB-400D-87B5-2251EF5564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63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C9C5-CD63-427E-9B39-6D731F878DD2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BE01-ECAB-400D-87B5-2251EF5564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6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9C9C5-CD63-427E-9B39-6D731F878DD2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ABE01-ECAB-400D-87B5-2251EF5564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26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kramerius4.nkp.cz/search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archiv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lver.nkp.cz/web/#tab2" TargetMode="External"/><Relationship Id="rId2" Type="http://schemas.openxmlformats.org/officeDocument/2006/relationships/hyperlink" Target="http://www.ndk.cz/standardy-digitalizace/standardy-pro-obrazova-dat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solver.nkp.cz/urn:nbn:cz:nk-001uok?action=show&amp;format=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Odbor digitálních fondů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5157192"/>
            <a:ext cx="3600400" cy="481608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/>
              <a:t>Zuzana Kvašová, 13.1. 2016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283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aktuálně řeší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Certifikace dlouhodobého úložiště</a:t>
            </a:r>
          </a:p>
          <a:p>
            <a:r>
              <a:rPr lang="cs-CZ" dirty="0" smtClean="0"/>
              <a:t>Zapojení </a:t>
            </a:r>
            <a:r>
              <a:rPr lang="cs-CZ" dirty="0" err="1" smtClean="0"/>
              <a:t>Resolveru</a:t>
            </a:r>
            <a:r>
              <a:rPr lang="cs-CZ" dirty="0" smtClean="0"/>
              <a:t> URN:NBN do mezinárodní sítě</a:t>
            </a:r>
          </a:p>
          <a:p>
            <a:r>
              <a:rPr lang="cs-CZ" dirty="0" smtClean="0"/>
              <a:t>Validátor digitálních dat pro externí producenty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6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Budoucnost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Formátový výbor → Kompetenční centrum</a:t>
            </a:r>
          </a:p>
          <a:p>
            <a:r>
              <a:rPr lang="cs-CZ" dirty="0"/>
              <a:t>Další rozvoj standardu </a:t>
            </a:r>
            <a:r>
              <a:rPr lang="cs-CZ" dirty="0" smtClean="0"/>
              <a:t>NDK</a:t>
            </a:r>
          </a:p>
          <a:p>
            <a:r>
              <a:rPr lang="cs-CZ" dirty="0" smtClean="0"/>
              <a:t>Standardy pro další typy dat – zvukové dokumenty apod.</a:t>
            </a:r>
          </a:p>
          <a:p>
            <a:r>
              <a:rPr lang="cs-CZ" dirty="0" smtClean="0"/>
              <a:t>Certifikace dlouhodobého úložiště!!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26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Oddělení LTP úložiště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Obsahová správa dlouhodobého úložiště</a:t>
            </a:r>
          </a:p>
          <a:p>
            <a:r>
              <a:rPr lang="cs-CZ" dirty="0" smtClean="0"/>
              <a:t>Obsahová správa digitální knihovny Kramerius NDK</a:t>
            </a:r>
          </a:p>
          <a:p>
            <a:r>
              <a:rPr lang="cs-CZ" dirty="0" smtClean="0"/>
              <a:t>Příjem dat externích producentů + správa </a:t>
            </a:r>
            <a:r>
              <a:rPr lang="cs-CZ" smtClean="0"/>
              <a:t>„historických dat“</a:t>
            </a:r>
            <a:endParaRPr lang="cs-CZ" dirty="0" smtClean="0"/>
          </a:p>
          <a:p>
            <a:r>
              <a:rPr lang="cs-CZ" dirty="0" smtClean="0"/>
              <a:t>4 + 1 úvazky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2090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430"/>
            <a:ext cx="9144000" cy="46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50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7582"/>
            <a:ext cx="9144000" cy="450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54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366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3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hlinkClick r:id="rId2"/>
              </a:rPr>
              <a:t>Digitální knihovna Kramerius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469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aktuálně řeší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Zapracování aktuálních metadatových standardů do linky NDK</a:t>
            </a:r>
          </a:p>
          <a:p>
            <a:r>
              <a:rPr lang="cs-CZ" dirty="0" smtClean="0"/>
              <a:t>Příjem dat od externích producentů (kapacita + validace)</a:t>
            </a:r>
          </a:p>
          <a:p>
            <a:r>
              <a:rPr lang="cs-CZ" dirty="0" smtClean="0"/>
              <a:t>Zpracování „historických“ dat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039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Budoucnost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Oddělení vstupu úložiště od digitalizační linky</a:t>
            </a:r>
          </a:p>
          <a:p>
            <a:r>
              <a:rPr lang="cs-CZ" dirty="0" smtClean="0"/>
              <a:t>Příjem dalších typů dat – úložiště pro knihovny v ČR?</a:t>
            </a:r>
          </a:p>
          <a:p>
            <a:r>
              <a:rPr lang="cs-CZ" dirty="0"/>
              <a:t>Další data do úložiště – </a:t>
            </a:r>
            <a:r>
              <a:rPr lang="cs-CZ" dirty="0" err="1"/>
              <a:t>Manuscriptorium</a:t>
            </a:r>
            <a:r>
              <a:rPr lang="cs-CZ" dirty="0"/>
              <a:t>, Google digitalizace 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+ další.. zvukové dokumenty, e-publikace apod.</a:t>
            </a:r>
            <a:endParaRPr lang="cs-CZ" dirty="0"/>
          </a:p>
          <a:p>
            <a:r>
              <a:rPr lang="cs-CZ" dirty="0" smtClean="0"/>
              <a:t>Smlouvy s producenty o ukládání dat</a:t>
            </a:r>
          </a:p>
          <a:p>
            <a:r>
              <a:rPr lang="cs-CZ" dirty="0" smtClean="0"/>
              <a:t>ČDK (Česká digitální knihovna)?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957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Budoucnost ODIF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Vybudovat fungující pracoviště, které reaguje na požadavky v oblasti digitálních dat</a:t>
            </a:r>
          </a:p>
          <a:p>
            <a:pPr lvl="1"/>
            <a:r>
              <a:rPr lang="cs-CZ" dirty="0" smtClean="0"/>
              <a:t>Standardy dlouhodobé ochrany</a:t>
            </a:r>
          </a:p>
          <a:p>
            <a:pPr lvl="1"/>
            <a:r>
              <a:rPr lang="cs-CZ" dirty="0" smtClean="0"/>
              <a:t>Fungující a certifikované úložiště</a:t>
            </a:r>
          </a:p>
          <a:p>
            <a:pPr lvl="1"/>
            <a:r>
              <a:rPr lang="cs-CZ" dirty="0" smtClean="0"/>
              <a:t>Využitelná a co nejvíce přístupná data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049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rámci sekce Digitalizace a technologie</a:t>
            </a:r>
          </a:p>
          <a:p>
            <a:pPr lvl="1"/>
            <a:r>
              <a:rPr lang="cs-CZ" dirty="0" smtClean="0"/>
              <a:t>Oddělení archivace webu</a:t>
            </a:r>
          </a:p>
          <a:p>
            <a:pPr lvl="1"/>
            <a:r>
              <a:rPr lang="cs-CZ" dirty="0" smtClean="0"/>
              <a:t>Oddělení pro standardy</a:t>
            </a:r>
          </a:p>
          <a:p>
            <a:pPr lvl="1"/>
            <a:r>
              <a:rPr lang="cs-CZ" dirty="0" smtClean="0"/>
              <a:t>Oddělení LTP úložiště</a:t>
            </a:r>
          </a:p>
          <a:p>
            <a:r>
              <a:rPr lang="cs-CZ" dirty="0" smtClean="0"/>
              <a:t>Celkem 12,5 úvazku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7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Správa digitálních dat (NDK, </a:t>
            </a:r>
            <a:r>
              <a:rPr lang="cs-CZ" dirty="0" err="1" smtClean="0"/>
              <a:t>webarchiv</a:t>
            </a:r>
            <a:r>
              <a:rPr lang="cs-CZ" dirty="0" smtClean="0"/>
              <a:t>, externí data)</a:t>
            </a:r>
          </a:p>
          <a:p>
            <a:r>
              <a:rPr lang="cs-CZ" dirty="0" smtClean="0"/>
              <a:t>Dlouhodobá ochrana dat = Zajištění </a:t>
            </a:r>
            <a:r>
              <a:rPr lang="cs-CZ" dirty="0"/>
              <a:t>trvalé udržitelnosti digitálních dat</a:t>
            </a:r>
          </a:p>
          <a:p>
            <a:pPr lvl="2"/>
            <a:r>
              <a:rPr lang="cs-CZ" dirty="0" smtClean="0"/>
              <a:t>Trvalý </a:t>
            </a:r>
            <a:r>
              <a:rPr lang="cs-CZ" dirty="0"/>
              <a:t>přístup k informacím nezávisle na degradaci </a:t>
            </a:r>
            <a:r>
              <a:rPr lang="cs-CZ" dirty="0" smtClean="0"/>
              <a:t>nosičů </a:t>
            </a:r>
            <a:r>
              <a:rPr lang="cs-CZ" dirty="0"/>
              <a:t>dat a technologických změnách při </a:t>
            </a:r>
            <a:r>
              <a:rPr lang="cs-CZ" dirty="0" smtClean="0"/>
              <a:t>současném </a:t>
            </a:r>
            <a:r>
              <a:rPr lang="cs-CZ" dirty="0"/>
              <a:t>udržení jejich srozumitelnosti a </a:t>
            </a:r>
            <a:r>
              <a:rPr lang="cs-CZ" dirty="0" smtClean="0"/>
              <a:t>využitelnosti</a:t>
            </a:r>
          </a:p>
          <a:p>
            <a:r>
              <a:rPr lang="cs-CZ" dirty="0" smtClean="0"/>
              <a:t>Zpřístupnění digitálních dat – digitální knihovna, </a:t>
            </a:r>
            <a:r>
              <a:rPr lang="cs-CZ" dirty="0" err="1" smtClean="0"/>
              <a:t>webarchiv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Věda a výzku</a:t>
            </a:r>
            <a:r>
              <a:rPr lang="cs-CZ" dirty="0"/>
              <a:t>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74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Oddělení archivace webu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Tři typy sklizní</a:t>
            </a:r>
          </a:p>
          <a:p>
            <a:pPr lvl="1"/>
            <a:r>
              <a:rPr lang="cs-CZ" dirty="0" smtClean="0"/>
              <a:t>Celoplošné (doména .</a:t>
            </a:r>
            <a:r>
              <a:rPr lang="cs-CZ" dirty="0" err="1" smtClean="0"/>
              <a:t>cz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Výběrové</a:t>
            </a:r>
          </a:p>
          <a:p>
            <a:pPr lvl="1"/>
            <a:r>
              <a:rPr lang="cs-CZ" dirty="0" smtClean="0"/>
              <a:t>Tematické</a:t>
            </a:r>
          </a:p>
          <a:p>
            <a:r>
              <a:rPr lang="cs-CZ" dirty="0" err="1" smtClean="0"/>
              <a:t>Bohemikální</a:t>
            </a:r>
            <a:r>
              <a:rPr lang="cs-CZ" dirty="0" smtClean="0"/>
              <a:t> charakter webu</a:t>
            </a:r>
          </a:p>
          <a:p>
            <a:r>
              <a:rPr lang="cs-CZ" dirty="0" smtClean="0"/>
              <a:t>3,5 úvazku (+0,5 technický správce v IT)</a:t>
            </a:r>
          </a:p>
          <a:p>
            <a:r>
              <a:rPr lang="cs-CZ" dirty="0" smtClean="0"/>
              <a:t>Pravidelně od roku 2005</a:t>
            </a:r>
          </a:p>
          <a:p>
            <a:r>
              <a:rPr lang="cs-CZ" dirty="0" smtClean="0"/>
              <a:t>200 TB dat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3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800" dirty="0" smtClean="0">
                <a:hlinkClick r:id="rId2"/>
              </a:rPr>
              <a:t>webarchiv.cz</a:t>
            </a:r>
            <a:endParaRPr lang="cs-CZ" sz="4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66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aktuálně řeší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Zřizovací listina NK</a:t>
            </a:r>
          </a:p>
          <a:p>
            <a:r>
              <a:rPr lang="cs-CZ" dirty="0" smtClean="0"/>
              <a:t>Možnosti zpracování velkého množství dat</a:t>
            </a:r>
          </a:p>
          <a:p>
            <a:r>
              <a:rPr lang="cs-CZ" dirty="0" smtClean="0"/>
              <a:t>Kapacita pro ukládání + archivace</a:t>
            </a:r>
          </a:p>
          <a:p>
            <a:r>
              <a:rPr lang="cs-CZ" dirty="0" smtClean="0"/>
              <a:t>Právní otázka nakládání s daty a zpřístupnění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30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Budoucnost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Možnosti sklízet sociální sítě</a:t>
            </a:r>
          </a:p>
          <a:p>
            <a:r>
              <a:rPr lang="cs-CZ" dirty="0" smtClean="0"/>
              <a:t>Poskytování </a:t>
            </a:r>
            <a:r>
              <a:rPr lang="cs-CZ" dirty="0" err="1" smtClean="0"/>
              <a:t>metadat</a:t>
            </a:r>
            <a:r>
              <a:rPr lang="cs-CZ" dirty="0"/>
              <a:t> </a:t>
            </a:r>
            <a:r>
              <a:rPr lang="cs-CZ" dirty="0" smtClean="0"/>
              <a:t>(a dat?)</a:t>
            </a:r>
          </a:p>
          <a:p>
            <a:r>
              <a:rPr lang="cs-CZ" dirty="0" smtClean="0"/>
              <a:t>Badatelské analýzy</a:t>
            </a:r>
          </a:p>
          <a:p>
            <a:r>
              <a:rPr lang="cs-CZ" dirty="0" smtClean="0"/>
              <a:t>Dlouhodobá ochrana dat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23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Oddělení pro standardy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Standardy dlouhodobé ochrany digitálních dat</a:t>
            </a:r>
          </a:p>
          <a:p>
            <a:r>
              <a:rPr lang="cs-CZ" dirty="0" smtClean="0"/>
              <a:t>Správa systému URN:NBN </a:t>
            </a:r>
            <a:r>
              <a:rPr lang="cs-CZ" dirty="0" err="1" smtClean="0"/>
              <a:t>resolver</a:t>
            </a:r>
            <a:endParaRPr lang="cs-CZ" dirty="0" smtClean="0"/>
          </a:p>
          <a:p>
            <a:r>
              <a:rPr lang="cs-CZ" dirty="0" smtClean="0"/>
              <a:t>Metodická působnost v rámci ČR</a:t>
            </a:r>
          </a:p>
          <a:p>
            <a:r>
              <a:rPr lang="cs-CZ" dirty="0" smtClean="0"/>
              <a:t>4 úvazky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56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hlinkClick r:id="rId2"/>
              </a:rPr>
              <a:t>Standardy NDK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>
                <a:hlinkClick r:id="rId3"/>
              </a:rPr>
              <a:t>Resolver</a:t>
            </a:r>
            <a:r>
              <a:rPr lang="cs-CZ" dirty="0" smtClean="0">
                <a:hlinkClick r:id="rId3"/>
              </a:rPr>
              <a:t> URN:NBN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smtClean="0">
                <a:hlinkClick r:id="rId4"/>
              </a:rPr>
              <a:t>Záznam v </a:t>
            </a:r>
            <a:r>
              <a:rPr lang="cs-CZ" dirty="0" err="1" smtClean="0">
                <a:hlinkClick r:id="rId4"/>
              </a:rPr>
              <a:t>Resolveru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04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348</Words>
  <Application>Microsoft Office PowerPoint</Application>
  <PresentationFormat>Předvádění na obrazovce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Odbor digitálních fondů</vt:lpstr>
      <vt:lpstr>Prezentace aplikace PowerPoint</vt:lpstr>
      <vt:lpstr>Prezentace aplikace PowerPoint</vt:lpstr>
      <vt:lpstr>Oddělení archivace webu</vt:lpstr>
      <vt:lpstr>Prezentace aplikace PowerPoint</vt:lpstr>
      <vt:lpstr>Co se aktuálně řeší</vt:lpstr>
      <vt:lpstr>Budoucnost</vt:lpstr>
      <vt:lpstr>Oddělení pro standardy</vt:lpstr>
      <vt:lpstr>Prezentace aplikace PowerPoint</vt:lpstr>
      <vt:lpstr>Co se aktuálně řeší</vt:lpstr>
      <vt:lpstr>Budoucnost </vt:lpstr>
      <vt:lpstr>Oddělení LTP úložiště</vt:lpstr>
      <vt:lpstr>Prezentace aplikace PowerPoint</vt:lpstr>
      <vt:lpstr>Prezentace aplikace PowerPoint</vt:lpstr>
      <vt:lpstr>Prezentace aplikace PowerPoint</vt:lpstr>
      <vt:lpstr>Prezentace aplikace PowerPoint</vt:lpstr>
      <vt:lpstr>Co se aktuálně řeší</vt:lpstr>
      <vt:lpstr>Budoucnost</vt:lpstr>
      <vt:lpstr>Budoucnost ODIF</vt:lpstr>
    </vt:vector>
  </TitlesOfParts>
  <Company>Národní knihovna ČR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Představení sekce Digitalizace a technologie</dc:title>
  <dc:creator>Zuzana Kvašová</dc:creator>
  <cp:lastModifiedBy>Zuzana Kvašová</cp:lastModifiedBy>
  <cp:revision>16</cp:revision>
  <dcterms:created xsi:type="dcterms:W3CDTF">2015-04-16T14:30:56Z</dcterms:created>
  <dcterms:modified xsi:type="dcterms:W3CDTF">2016-01-13T07:19:53Z</dcterms:modified>
</cp:coreProperties>
</file>