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70" r:id="rId6"/>
    <p:sldId id="261" r:id="rId7"/>
    <p:sldId id="262" r:id="rId8"/>
    <p:sldId id="263" r:id="rId9"/>
    <p:sldId id="271" r:id="rId10"/>
    <p:sldId id="264" r:id="rId11"/>
    <p:sldId id="265" r:id="rId12"/>
    <p:sldId id="266" r:id="rId13"/>
    <p:sldId id="272" r:id="rId14"/>
    <p:sldId id="273" r:id="rId15"/>
    <p:sldId id="274" r:id="rId16"/>
    <p:sldId id="275" r:id="rId17"/>
    <p:sldId id="267" r:id="rId18"/>
    <p:sldId id="268" r:id="rId19"/>
    <p:sldId id="269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5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9C9C5-CD63-427E-9B39-6D731F878DD2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BE01-ECAB-400D-87B5-2251EF556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9897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9C9C5-CD63-427E-9B39-6D731F878DD2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BE01-ECAB-400D-87B5-2251EF556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7169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9C9C5-CD63-427E-9B39-6D731F878DD2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BE01-ECAB-400D-87B5-2251EF556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4236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9C9C5-CD63-427E-9B39-6D731F878DD2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BE01-ECAB-400D-87B5-2251EF556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629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9C9C5-CD63-427E-9B39-6D731F878DD2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BE01-ECAB-400D-87B5-2251EF556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4198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9C9C5-CD63-427E-9B39-6D731F878DD2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BE01-ECAB-400D-87B5-2251EF556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8242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9C9C5-CD63-427E-9B39-6D731F878DD2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BE01-ECAB-400D-87B5-2251EF556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8135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9C9C5-CD63-427E-9B39-6D731F878DD2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BE01-ECAB-400D-87B5-2251EF556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14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9C9C5-CD63-427E-9B39-6D731F878DD2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BE01-ECAB-400D-87B5-2251EF556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4040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9C9C5-CD63-427E-9B39-6D731F878DD2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BE01-ECAB-400D-87B5-2251EF556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5631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9C9C5-CD63-427E-9B39-6D731F878DD2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ABE01-ECAB-400D-87B5-2251EF556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460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9C9C5-CD63-427E-9B39-6D731F878DD2}" type="datetimeFigureOut">
              <a:rPr lang="cs-CZ" smtClean="0"/>
              <a:t>13.1.2016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ABE01-ECAB-400D-87B5-2251EF556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4263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kramerius4.nkp.cz/search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ebarchiv.cz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esolver.nkp.cz/web/#tab2" TargetMode="External"/><Relationship Id="rId2" Type="http://schemas.openxmlformats.org/officeDocument/2006/relationships/hyperlink" Target="http://www.ndk.cz/standardy-digitalizace/standardy-pro-obrazova-dat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esolver.nkp.cz/urn:nbn:cz:nk-001uok?action=show&amp;format=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Odbor digitálních fondů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15616" y="5157192"/>
            <a:ext cx="3600400" cy="481608"/>
          </a:xfrm>
        </p:spPr>
        <p:txBody>
          <a:bodyPr>
            <a:normAutofit/>
          </a:bodyPr>
          <a:lstStyle/>
          <a:p>
            <a:pPr algn="l"/>
            <a:r>
              <a:rPr lang="cs-CZ" sz="2400" dirty="0" smtClean="0"/>
              <a:t>Zuzana Kvašová, 13.1. 2016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2838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se aktuálně řeší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Certifikace dlouhodobého úložiště</a:t>
            </a:r>
          </a:p>
          <a:p>
            <a:r>
              <a:rPr lang="cs-CZ" dirty="0" smtClean="0"/>
              <a:t>Zapojení </a:t>
            </a:r>
            <a:r>
              <a:rPr lang="cs-CZ" dirty="0" err="1" smtClean="0"/>
              <a:t>Resolveru</a:t>
            </a:r>
            <a:r>
              <a:rPr lang="cs-CZ" dirty="0" smtClean="0"/>
              <a:t> URN:NBN do mezinárodní sítě</a:t>
            </a:r>
          </a:p>
          <a:p>
            <a:r>
              <a:rPr lang="cs-CZ" dirty="0" smtClean="0"/>
              <a:t>Validátor digitálních dat pro externí producenty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663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Budoucnost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Formátový výbor → Kompetenční centrum</a:t>
            </a:r>
          </a:p>
          <a:p>
            <a:r>
              <a:rPr lang="cs-CZ" dirty="0"/>
              <a:t>Další rozvoj standardu </a:t>
            </a:r>
            <a:r>
              <a:rPr lang="cs-CZ" dirty="0" smtClean="0"/>
              <a:t>NDK</a:t>
            </a:r>
          </a:p>
          <a:p>
            <a:r>
              <a:rPr lang="cs-CZ" dirty="0" smtClean="0"/>
              <a:t>Standardy pro další typy dat – zvukové dokumenty apod.</a:t>
            </a:r>
          </a:p>
          <a:p>
            <a:r>
              <a:rPr lang="cs-CZ" dirty="0" smtClean="0"/>
              <a:t>Certifikace dlouhodobého úložiště!!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269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Oddělení LTP úložiště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Obsahová správa dlouhodobého úložiště</a:t>
            </a:r>
          </a:p>
          <a:p>
            <a:r>
              <a:rPr lang="cs-CZ" dirty="0" smtClean="0"/>
              <a:t>Obsahová správa digitální knihovny Kramerius NDK</a:t>
            </a:r>
          </a:p>
          <a:p>
            <a:r>
              <a:rPr lang="cs-CZ" dirty="0" smtClean="0"/>
              <a:t>Příjem dat externích producentů + správa </a:t>
            </a:r>
            <a:r>
              <a:rPr lang="cs-CZ" smtClean="0"/>
              <a:t>„historických dat“</a:t>
            </a:r>
            <a:endParaRPr lang="cs-CZ" dirty="0" smtClean="0"/>
          </a:p>
          <a:p>
            <a:r>
              <a:rPr lang="cs-CZ" dirty="0" smtClean="0"/>
              <a:t>4 + 1 úvazky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2090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5430"/>
            <a:ext cx="9144000" cy="468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750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7582"/>
            <a:ext cx="9144000" cy="450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54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9144000" cy="366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73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>
                <a:hlinkClick r:id="rId2"/>
              </a:rPr>
              <a:t>Digitální knihovna Kramerius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9469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se aktuálně řeší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Zapracování aktuálních metadatových standardů do linky NDK</a:t>
            </a:r>
          </a:p>
          <a:p>
            <a:r>
              <a:rPr lang="cs-CZ" dirty="0" smtClean="0"/>
              <a:t>Příjem dat od externích producentů (kapacita + validace)</a:t>
            </a:r>
          </a:p>
          <a:p>
            <a:r>
              <a:rPr lang="cs-CZ" dirty="0" smtClean="0"/>
              <a:t>Zpracování „historických“ dat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0398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Budoucnost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Oddělení vstupu úložiště od digitalizační linky</a:t>
            </a:r>
          </a:p>
          <a:p>
            <a:r>
              <a:rPr lang="cs-CZ" dirty="0" smtClean="0"/>
              <a:t>Příjem dalších typů dat – úložiště pro knihovny v ČR?</a:t>
            </a:r>
          </a:p>
          <a:p>
            <a:r>
              <a:rPr lang="cs-CZ" dirty="0"/>
              <a:t>Další data do úložiště – </a:t>
            </a:r>
            <a:r>
              <a:rPr lang="cs-CZ" dirty="0" err="1"/>
              <a:t>Manuscriptorium</a:t>
            </a:r>
            <a:r>
              <a:rPr lang="cs-CZ" dirty="0"/>
              <a:t>, Google digitalizace </a:t>
            </a:r>
            <a:endParaRPr lang="cs-CZ" dirty="0" smtClean="0"/>
          </a:p>
          <a:p>
            <a:pPr marL="457200" lvl="1" indent="0">
              <a:buNone/>
            </a:pPr>
            <a:r>
              <a:rPr lang="cs-CZ" dirty="0" smtClean="0"/>
              <a:t>+ další.. zvukové dokumenty, e-publikace apod.</a:t>
            </a:r>
            <a:endParaRPr lang="cs-CZ" dirty="0"/>
          </a:p>
          <a:p>
            <a:r>
              <a:rPr lang="cs-CZ" dirty="0" smtClean="0"/>
              <a:t>Smlouvy s producenty o ukládání dat</a:t>
            </a:r>
          </a:p>
          <a:p>
            <a:r>
              <a:rPr lang="cs-CZ" dirty="0" smtClean="0"/>
              <a:t>ČDK (Česká digitální knihovna)?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59577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Budoucnost ODIF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Vybudovat fungující pracoviště, které reaguje na požadavky v oblasti digitálních dat</a:t>
            </a:r>
          </a:p>
          <a:p>
            <a:pPr lvl="1"/>
            <a:r>
              <a:rPr lang="cs-CZ" dirty="0" smtClean="0"/>
              <a:t>Standardy dlouhodobé ochrany</a:t>
            </a:r>
          </a:p>
          <a:p>
            <a:pPr lvl="1"/>
            <a:r>
              <a:rPr lang="cs-CZ" dirty="0" smtClean="0"/>
              <a:t>Fungující a certifikované úložiště</a:t>
            </a:r>
          </a:p>
          <a:p>
            <a:pPr lvl="1"/>
            <a:r>
              <a:rPr lang="cs-CZ" dirty="0" smtClean="0"/>
              <a:t>Využitelná a co nejvíce přístupná data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0499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 rámci sekce Digitalizace a technologie</a:t>
            </a:r>
          </a:p>
          <a:p>
            <a:pPr lvl="1"/>
            <a:r>
              <a:rPr lang="cs-CZ" dirty="0" smtClean="0"/>
              <a:t>Oddělení archivace webu</a:t>
            </a:r>
          </a:p>
          <a:p>
            <a:pPr lvl="1"/>
            <a:r>
              <a:rPr lang="cs-CZ" dirty="0" smtClean="0"/>
              <a:t>Oddělení pro standardy</a:t>
            </a:r>
          </a:p>
          <a:p>
            <a:pPr lvl="1"/>
            <a:r>
              <a:rPr lang="cs-CZ" dirty="0" smtClean="0"/>
              <a:t>Oddělení LTP úložiště</a:t>
            </a:r>
          </a:p>
          <a:p>
            <a:r>
              <a:rPr lang="cs-CZ" dirty="0" smtClean="0"/>
              <a:t>Celkem 12,5 úvazku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70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Správa digitálních dat (NDK, </a:t>
            </a:r>
            <a:r>
              <a:rPr lang="cs-CZ" dirty="0" err="1" smtClean="0"/>
              <a:t>webarchiv</a:t>
            </a:r>
            <a:r>
              <a:rPr lang="cs-CZ" dirty="0" smtClean="0"/>
              <a:t>, externí data)</a:t>
            </a:r>
          </a:p>
          <a:p>
            <a:r>
              <a:rPr lang="cs-CZ" dirty="0" smtClean="0"/>
              <a:t>Dlouhodobá ochrana dat = Zajištění </a:t>
            </a:r>
            <a:r>
              <a:rPr lang="cs-CZ" dirty="0"/>
              <a:t>trvalé udržitelnosti digitálních dat</a:t>
            </a:r>
          </a:p>
          <a:p>
            <a:pPr lvl="2"/>
            <a:r>
              <a:rPr lang="cs-CZ" dirty="0" smtClean="0"/>
              <a:t>Trvalý </a:t>
            </a:r>
            <a:r>
              <a:rPr lang="cs-CZ" dirty="0"/>
              <a:t>přístup k informacím nezávisle na degradaci </a:t>
            </a:r>
            <a:r>
              <a:rPr lang="cs-CZ" dirty="0" smtClean="0"/>
              <a:t>nosičů </a:t>
            </a:r>
            <a:r>
              <a:rPr lang="cs-CZ" dirty="0"/>
              <a:t>dat a technologických změnách při </a:t>
            </a:r>
            <a:r>
              <a:rPr lang="cs-CZ" dirty="0" smtClean="0"/>
              <a:t>současném </a:t>
            </a:r>
            <a:r>
              <a:rPr lang="cs-CZ" dirty="0"/>
              <a:t>udržení jejich srozumitelnosti a </a:t>
            </a:r>
            <a:r>
              <a:rPr lang="cs-CZ" dirty="0" smtClean="0"/>
              <a:t>využitelnosti</a:t>
            </a:r>
          </a:p>
          <a:p>
            <a:r>
              <a:rPr lang="cs-CZ" dirty="0" smtClean="0"/>
              <a:t>Zpřístupnění digitálních dat – digitální knihovna, </a:t>
            </a:r>
            <a:r>
              <a:rPr lang="cs-CZ" dirty="0" err="1" smtClean="0"/>
              <a:t>webarchiv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Věda a výzku</a:t>
            </a:r>
            <a:r>
              <a:rPr lang="cs-CZ" dirty="0"/>
              <a:t>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274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Oddělení archivace webu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Tři typy sklizní</a:t>
            </a:r>
          </a:p>
          <a:p>
            <a:pPr lvl="1"/>
            <a:r>
              <a:rPr lang="cs-CZ" dirty="0" smtClean="0"/>
              <a:t>Celoplošné (doména .</a:t>
            </a:r>
            <a:r>
              <a:rPr lang="cs-CZ" dirty="0" err="1" smtClean="0"/>
              <a:t>cz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Výběrové</a:t>
            </a:r>
          </a:p>
          <a:p>
            <a:pPr lvl="1"/>
            <a:r>
              <a:rPr lang="cs-CZ" dirty="0" smtClean="0"/>
              <a:t>Tematické</a:t>
            </a:r>
          </a:p>
          <a:p>
            <a:r>
              <a:rPr lang="cs-CZ" dirty="0" err="1" smtClean="0"/>
              <a:t>Bohemikální</a:t>
            </a:r>
            <a:r>
              <a:rPr lang="cs-CZ" dirty="0" smtClean="0"/>
              <a:t> charakter webu</a:t>
            </a:r>
          </a:p>
          <a:p>
            <a:r>
              <a:rPr lang="cs-CZ" dirty="0" smtClean="0"/>
              <a:t>3,5 úvazku (+0,5 technický správce v IT)</a:t>
            </a:r>
          </a:p>
          <a:p>
            <a:r>
              <a:rPr lang="cs-CZ" dirty="0" smtClean="0"/>
              <a:t>Pravidelně od roku 2005</a:t>
            </a:r>
          </a:p>
          <a:p>
            <a:r>
              <a:rPr lang="cs-CZ" dirty="0" smtClean="0"/>
              <a:t>200 TB dat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539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4800" dirty="0" smtClean="0">
                <a:hlinkClick r:id="rId2"/>
              </a:rPr>
              <a:t>webarchiv.cz</a:t>
            </a:r>
            <a:endParaRPr lang="cs-CZ" sz="48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663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se aktuálně řeší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Zřizovací listina NK</a:t>
            </a:r>
          </a:p>
          <a:p>
            <a:r>
              <a:rPr lang="cs-CZ" dirty="0" smtClean="0"/>
              <a:t>Možnosti zpracování velkého množství dat</a:t>
            </a:r>
          </a:p>
          <a:p>
            <a:r>
              <a:rPr lang="cs-CZ" dirty="0" smtClean="0"/>
              <a:t>Kapacita pro ukládání + archivace</a:t>
            </a:r>
          </a:p>
          <a:p>
            <a:r>
              <a:rPr lang="cs-CZ" dirty="0" smtClean="0"/>
              <a:t>Právní otázka nakládání s daty a zpřístupnění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301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Budoucnost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Možnosti sklízet sociální sítě</a:t>
            </a:r>
          </a:p>
          <a:p>
            <a:r>
              <a:rPr lang="cs-CZ" dirty="0" smtClean="0"/>
              <a:t>Poskytování </a:t>
            </a:r>
            <a:r>
              <a:rPr lang="cs-CZ" dirty="0" err="1" smtClean="0"/>
              <a:t>metadat</a:t>
            </a:r>
            <a:r>
              <a:rPr lang="cs-CZ" dirty="0"/>
              <a:t> </a:t>
            </a:r>
            <a:r>
              <a:rPr lang="cs-CZ" dirty="0" smtClean="0"/>
              <a:t>(a dat?)</a:t>
            </a:r>
          </a:p>
          <a:p>
            <a:r>
              <a:rPr lang="cs-CZ" dirty="0" smtClean="0"/>
              <a:t>Badatelské analýzy</a:t>
            </a:r>
          </a:p>
          <a:p>
            <a:r>
              <a:rPr lang="cs-CZ" dirty="0" smtClean="0"/>
              <a:t>Dlouhodobá ochrana dat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923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Oddělení pro standardy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Standardy dlouhodobé ochrany digitálních dat</a:t>
            </a:r>
          </a:p>
          <a:p>
            <a:r>
              <a:rPr lang="cs-CZ" dirty="0" smtClean="0"/>
              <a:t>Správa systému URN:NBN </a:t>
            </a:r>
            <a:r>
              <a:rPr lang="cs-CZ" dirty="0" err="1" smtClean="0"/>
              <a:t>resolver</a:t>
            </a:r>
            <a:endParaRPr lang="cs-CZ" dirty="0" smtClean="0"/>
          </a:p>
          <a:p>
            <a:r>
              <a:rPr lang="cs-CZ" dirty="0" smtClean="0"/>
              <a:t>Metodická působnost v rámci ČR</a:t>
            </a:r>
          </a:p>
          <a:p>
            <a:r>
              <a:rPr lang="cs-CZ" dirty="0" smtClean="0"/>
              <a:t>4 úvazky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569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>
                <a:hlinkClick r:id="rId2"/>
              </a:rPr>
              <a:t>Standardy NDK</a:t>
            </a:r>
            <a:endParaRPr lang="cs-CZ" dirty="0" smtClean="0"/>
          </a:p>
          <a:p>
            <a:pPr marL="0" indent="0">
              <a:buNone/>
            </a:pPr>
            <a:r>
              <a:rPr lang="cs-CZ" dirty="0" err="1" smtClean="0">
                <a:hlinkClick r:id="rId3"/>
              </a:rPr>
              <a:t>Resolver</a:t>
            </a:r>
            <a:r>
              <a:rPr lang="cs-CZ" dirty="0" smtClean="0">
                <a:hlinkClick r:id="rId3"/>
              </a:rPr>
              <a:t> URN:NBN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	</a:t>
            </a:r>
            <a:r>
              <a:rPr lang="cs-CZ" dirty="0" smtClean="0">
                <a:hlinkClick r:id="rId4"/>
              </a:rPr>
              <a:t>Záznam v </a:t>
            </a:r>
            <a:r>
              <a:rPr lang="cs-CZ" dirty="0" err="1" smtClean="0">
                <a:hlinkClick r:id="rId4"/>
              </a:rPr>
              <a:t>Resolveru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904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348</Words>
  <Application>Microsoft Office PowerPoint</Application>
  <PresentationFormat>Předvádění na obrazovce (4:3)</PresentationFormat>
  <Paragraphs>72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Motiv systému Office</vt:lpstr>
      <vt:lpstr>Odbor digitálních fondů</vt:lpstr>
      <vt:lpstr>Prezentace aplikace PowerPoint</vt:lpstr>
      <vt:lpstr>Prezentace aplikace PowerPoint</vt:lpstr>
      <vt:lpstr>Oddělení archivace webu</vt:lpstr>
      <vt:lpstr>Prezentace aplikace PowerPoint</vt:lpstr>
      <vt:lpstr>Co se aktuálně řeší</vt:lpstr>
      <vt:lpstr>Budoucnost</vt:lpstr>
      <vt:lpstr>Oddělení pro standardy</vt:lpstr>
      <vt:lpstr>Prezentace aplikace PowerPoint</vt:lpstr>
      <vt:lpstr>Co se aktuálně řeší</vt:lpstr>
      <vt:lpstr>Budoucnost </vt:lpstr>
      <vt:lpstr>Oddělení LTP úložiště</vt:lpstr>
      <vt:lpstr>Prezentace aplikace PowerPoint</vt:lpstr>
      <vt:lpstr>Prezentace aplikace PowerPoint</vt:lpstr>
      <vt:lpstr>Prezentace aplikace PowerPoint</vt:lpstr>
      <vt:lpstr>Prezentace aplikace PowerPoint</vt:lpstr>
      <vt:lpstr>Co se aktuálně řeší</vt:lpstr>
      <vt:lpstr>Budoucnost</vt:lpstr>
      <vt:lpstr>Budoucnost ODIF</vt:lpstr>
    </vt:vector>
  </TitlesOfParts>
  <Company>Národní knihovna ČR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Představení sekce Digitalizace a technologie</dc:title>
  <dc:creator>Zuzana Kvašová</dc:creator>
  <cp:lastModifiedBy>Zuzana Kvašová</cp:lastModifiedBy>
  <cp:revision>16</cp:revision>
  <dcterms:created xsi:type="dcterms:W3CDTF">2015-04-16T14:30:56Z</dcterms:created>
  <dcterms:modified xsi:type="dcterms:W3CDTF">2016-01-13T07:19:53Z</dcterms:modified>
</cp:coreProperties>
</file>