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handoutMasterIdLst>
    <p:handoutMasterId r:id="rId10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2" r:id="rId9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65C86-BFAB-452B-9F52-04D353ED47C6}" type="datetimeFigureOut">
              <a:rPr lang="cs-CZ" smtClean="0"/>
              <a:t>13.1.2016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CEF8D-84B5-4C7C-AE87-D73EFECF6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7900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16143-E03C-4CFD-AFDC-14E5BDEA754C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273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80157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94517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5091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66606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01492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9FD0C-5451-4CA0-86AF-E70AE3279989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3978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73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098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87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200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172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871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57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369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538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439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smtClean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599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Výzkum a vývoj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761333" y="5164558"/>
            <a:ext cx="8825658" cy="861420"/>
          </a:xfrm>
        </p:spPr>
        <p:txBody>
          <a:bodyPr/>
          <a:lstStyle/>
          <a:p>
            <a:r>
              <a:rPr lang="cs-CZ" dirty="0" smtClean="0"/>
              <a:t>A některé další souvislosti…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116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Výzkum a vývoj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Rada vlády pro výzkum, vývoj a inovace</a:t>
            </a:r>
          </a:p>
          <a:p>
            <a:r>
              <a:rPr lang="cs-CZ" dirty="0" smtClean="0"/>
              <a:t>Zákony, týkající se </a:t>
            </a:r>
            <a:r>
              <a:rPr lang="cs-CZ" dirty="0" err="1" smtClean="0"/>
              <a:t>VaV</a:t>
            </a:r>
            <a:endParaRPr lang="cs-CZ" dirty="0" smtClean="0"/>
          </a:p>
          <a:p>
            <a:r>
              <a:rPr lang="cs-CZ" dirty="0" smtClean="0"/>
              <a:t>Informační systém, veřejná data o:</a:t>
            </a:r>
          </a:p>
          <a:p>
            <a:pPr lvl="1"/>
            <a:r>
              <a:rPr lang="cs-CZ" dirty="0" smtClean="0"/>
              <a:t>Centrální evidence aktivit – CEA</a:t>
            </a:r>
          </a:p>
          <a:p>
            <a:pPr lvl="1"/>
            <a:r>
              <a:rPr lang="cs-CZ" dirty="0" smtClean="0"/>
              <a:t>Centrální evidence projektů – CEP</a:t>
            </a:r>
          </a:p>
          <a:p>
            <a:pPr lvl="1"/>
            <a:r>
              <a:rPr lang="cs-CZ" dirty="0" smtClean="0"/>
              <a:t>Evidence veřejných soutěží (o projekt) – VES</a:t>
            </a:r>
          </a:p>
          <a:p>
            <a:pPr lvl="1"/>
            <a:r>
              <a:rPr lang="cs-CZ" dirty="0" smtClean="0"/>
              <a:t>Rejstřík informací o výsledcích – RIV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Souhrnná informace o každé výzkumné organizaci, ta je povinna do systému přispívat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620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NK jako výzkumná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Dvoustupňová prověrka</a:t>
            </a:r>
          </a:p>
          <a:p>
            <a:r>
              <a:rPr lang="cs-CZ" dirty="0" smtClean="0"/>
              <a:t>Zakotveno ve zřizovací listině NK</a:t>
            </a:r>
          </a:p>
          <a:p>
            <a:pPr lvl="1"/>
            <a:r>
              <a:rPr lang="cs-CZ" dirty="0" smtClean="0"/>
              <a:t>Vlastní výzkum</a:t>
            </a:r>
          </a:p>
          <a:p>
            <a:pPr lvl="1"/>
            <a:r>
              <a:rPr lang="cs-CZ" dirty="0" smtClean="0"/>
              <a:t>Infrastruktura (tzv. malá infrastruktura)</a:t>
            </a:r>
          </a:p>
          <a:p>
            <a:pPr lvl="2"/>
            <a:r>
              <a:rPr lang="cs-CZ" dirty="0" smtClean="0"/>
              <a:t>Obecná jako paměťová organizace</a:t>
            </a:r>
          </a:p>
          <a:p>
            <a:pPr lvl="2"/>
            <a:r>
              <a:rPr lang="cs-CZ" dirty="0" smtClean="0"/>
              <a:t>Infrastruktura pro hodnocení výsledků </a:t>
            </a:r>
            <a:r>
              <a:rPr lang="cs-CZ" dirty="0" err="1" smtClean="0"/>
              <a:t>VaV</a:t>
            </a:r>
            <a:r>
              <a:rPr lang="cs-CZ" dirty="0" smtClean="0"/>
              <a:t> v ČR (spolupráce s RVVI)</a:t>
            </a:r>
          </a:p>
          <a:p>
            <a:r>
              <a:rPr lang="cs-CZ" dirty="0" smtClean="0"/>
              <a:t>Z tohoto titulu nárok</a:t>
            </a:r>
          </a:p>
          <a:p>
            <a:pPr lvl="1"/>
            <a:r>
              <a:rPr lang="cs-CZ" dirty="0" smtClean="0"/>
              <a:t>Až na 100% financování projektů</a:t>
            </a:r>
          </a:p>
          <a:p>
            <a:pPr lvl="1"/>
            <a:r>
              <a:rPr lang="cs-CZ" dirty="0" smtClean="0"/>
              <a:t>Podporu rozvoje jako výzkumné organizace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947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Financování výzkumu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Vlastní prostředky</a:t>
            </a:r>
          </a:p>
          <a:p>
            <a:r>
              <a:rPr lang="cs-CZ" dirty="0" smtClean="0"/>
              <a:t>Programové financování, tj. prostřednictvím projektů z různých programů</a:t>
            </a:r>
          </a:p>
          <a:p>
            <a:pPr lvl="1"/>
            <a:r>
              <a:rPr lang="cs-CZ" dirty="0" smtClean="0"/>
              <a:t>Poskytovatelů v ČR (GA ČR, jednotlivá ministerstva)</a:t>
            </a:r>
          </a:p>
          <a:p>
            <a:pPr lvl="1"/>
            <a:r>
              <a:rPr lang="cs-CZ" dirty="0" smtClean="0"/>
              <a:t>Evropské komise (končí projekty 7. rámcového programu, </a:t>
            </a:r>
            <a:r>
              <a:rPr lang="cs-CZ" dirty="0" err="1" smtClean="0"/>
              <a:t>Eureka</a:t>
            </a:r>
            <a:r>
              <a:rPr lang="cs-CZ" dirty="0" smtClean="0"/>
              <a:t>!, začíná Horizont 2020)</a:t>
            </a:r>
          </a:p>
          <a:p>
            <a:pPr lvl="1"/>
            <a:r>
              <a:rPr lang="cs-CZ" dirty="0" smtClean="0"/>
              <a:t>EHP a Norské fondy</a:t>
            </a:r>
          </a:p>
          <a:p>
            <a:pPr lvl="1"/>
            <a:r>
              <a:rPr lang="cs-CZ" dirty="0" smtClean="0"/>
              <a:t>Strukturální fondy (Výzkum a  vývoj pro inovace)</a:t>
            </a:r>
          </a:p>
          <a:p>
            <a:r>
              <a:rPr lang="cs-CZ" dirty="0" smtClean="0"/>
              <a:t>Institucionální financování (dříve výzkumné záměry, dnes na základě Koncepce rozvoje NK jako výzkumné organizace)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46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 </a:t>
            </a:r>
            <a:r>
              <a:rPr lang="cs-CZ" dirty="0" err="1" smtClean="0"/>
              <a:t>VaV</a:t>
            </a:r>
            <a:r>
              <a:rPr lang="cs-CZ" dirty="0" smtClean="0"/>
              <a:t> v NK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výzkum (institucionální a eventuálně GA ČR)</a:t>
            </a:r>
          </a:p>
          <a:p>
            <a:r>
              <a:rPr lang="cs-CZ" dirty="0" smtClean="0"/>
              <a:t>Aplikovaný výzkum (programové financování ostatní)</a:t>
            </a:r>
          </a:p>
          <a:p>
            <a:endParaRPr lang="cs-CZ" dirty="0"/>
          </a:p>
          <a:p>
            <a:r>
              <a:rPr lang="cs-CZ" dirty="0" smtClean="0"/>
              <a:t>Převládá aplikovaný výzkum v oblasti informačních technologií a ochrany fondů.</a:t>
            </a:r>
          </a:p>
          <a:p>
            <a:r>
              <a:rPr lang="cs-CZ" dirty="0" smtClean="0"/>
              <a:t>Základní výzkum v oblastech zhodnocení historických fondů, muzikologie, slavistiky, příp. knihovní vědy</a:t>
            </a:r>
          </a:p>
          <a:p>
            <a:endParaRPr lang="cs-CZ" dirty="0"/>
          </a:p>
          <a:p>
            <a:r>
              <a:rPr lang="cs-CZ" dirty="0" smtClean="0"/>
              <a:t>Výzkumné instituce jsou hodnoceny na základě dosažených výsledků (vliv na výši institucionálního financování)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180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projekty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Program VISK, tj. Veřejné infomační služby knihoven – soutěže o projekt (pracovníci NK jsou koordinátory </a:t>
            </a:r>
            <a:r>
              <a:rPr lang="cs-CZ" dirty="0" err="1" smtClean="0"/>
              <a:t>podporgramů</a:t>
            </a:r>
            <a:r>
              <a:rPr lang="cs-CZ" dirty="0" smtClean="0"/>
              <a:t>)</a:t>
            </a:r>
          </a:p>
          <a:p>
            <a:r>
              <a:rPr lang="cs-CZ" dirty="0" smtClean="0"/>
              <a:t>Programy Evropské komise (</a:t>
            </a:r>
            <a:r>
              <a:rPr lang="cs-CZ" dirty="0" err="1" smtClean="0"/>
              <a:t>eContent</a:t>
            </a:r>
            <a:r>
              <a:rPr lang="cs-CZ" dirty="0" smtClean="0"/>
              <a:t>, Kultura, …) … </a:t>
            </a:r>
            <a:r>
              <a:rPr lang="cs-CZ" dirty="0" smtClean="0">
                <a:solidFill>
                  <a:srgbClr val="FFFF00"/>
                </a:solidFill>
              </a:rPr>
              <a:t>pouze projekty mezinárodních konsorcií – mezinárodní soutěže o projekt</a:t>
            </a:r>
          </a:p>
          <a:p>
            <a:r>
              <a:rPr lang="cs-CZ" dirty="0" smtClean="0"/>
              <a:t>Projekty EHP a Norských fondů (digitalizace monografií 19. stol.)</a:t>
            </a:r>
          </a:p>
          <a:p>
            <a:r>
              <a:rPr lang="cs-CZ" dirty="0" smtClean="0"/>
              <a:t>Strukturální fondy (Národní digitální knihovna) – do budoucna spolupráce s odborem projektového řízení MK (podáno několik projektových záměrů vč. záměru na zřízení projektové kanceláře pro tyto projekty – MK může poskytnout manuál a SW pro projektové řízení)</a:t>
            </a:r>
          </a:p>
          <a:p>
            <a:endParaRPr lang="cs-CZ" dirty="0" smtClean="0"/>
          </a:p>
          <a:p>
            <a:r>
              <a:rPr lang="cs-CZ" dirty="0" smtClean="0"/>
              <a:t>Projekty UNESCO a další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699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ve </a:t>
            </a:r>
            <a:r>
              <a:rPr lang="cs-CZ" dirty="0" err="1" smtClean="0"/>
              <a:t>VaV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>
                <a:solidFill>
                  <a:srgbClr val="FFFF00"/>
                </a:solidFill>
              </a:rPr>
              <a:t>Poskytovatel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rozvíjí programy, které se realizují prostřednictvím projektů, o něž se soutěží</a:t>
            </a:r>
          </a:p>
          <a:p>
            <a:pPr lvl="1"/>
            <a:r>
              <a:rPr lang="cs-CZ" dirty="0" smtClean="0"/>
              <a:t>Financuje institucionální výzkum 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Nositel</a:t>
            </a:r>
            <a:r>
              <a:rPr lang="cs-CZ" dirty="0" smtClean="0"/>
              <a:t> - spolunositel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Řešitel</a:t>
            </a:r>
            <a:r>
              <a:rPr lang="cs-CZ" dirty="0" smtClean="0"/>
              <a:t>  - spoluřešitel – odpovídá nositeli a poskytovateli za správnost věcného řešení, nositeli za čerpání finančních prostředků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Služby ve výzkumu a vývoji</a:t>
            </a:r>
            <a:endParaRPr lang="cs-CZ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804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Mezinárodní spolupráce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Členství v mezinárodních nevládních organizacích (IFLA, CENL, CERL, IAML, IIPC, TEI </a:t>
            </a:r>
            <a:r>
              <a:rPr lang="cs-CZ" dirty="0" err="1" smtClean="0"/>
              <a:t>Consortium</a:t>
            </a:r>
            <a:r>
              <a:rPr lang="cs-CZ" dirty="0" smtClean="0"/>
              <a:t>, …)</a:t>
            </a:r>
          </a:p>
          <a:p>
            <a:r>
              <a:rPr lang="cs-CZ" dirty="0" smtClean="0"/>
              <a:t>Spolupráce s dalšími organizacemi, v NK tradice spolupráce s UNESCO</a:t>
            </a:r>
          </a:p>
          <a:p>
            <a:pPr lvl="1"/>
            <a:r>
              <a:rPr lang="cs-CZ" dirty="0" smtClean="0"/>
              <a:t>Paměť světa (pilotní projekty, světová cena </a:t>
            </a:r>
            <a:r>
              <a:rPr lang="cs-CZ" dirty="0" err="1" smtClean="0"/>
              <a:t>Jikji</a:t>
            </a:r>
            <a:r>
              <a:rPr lang="cs-CZ" dirty="0" smtClean="0"/>
              <a:t> v r. 2005)</a:t>
            </a:r>
          </a:p>
          <a:p>
            <a:pPr lvl="1"/>
            <a:r>
              <a:rPr lang="cs-CZ" dirty="0" smtClean="0"/>
              <a:t>Osobní členství v komisích a  subkomisích Paměti světa (AK)</a:t>
            </a:r>
          </a:p>
          <a:p>
            <a:pPr lvl="1"/>
            <a:r>
              <a:rPr lang="cs-CZ" dirty="0" smtClean="0"/>
              <a:t>Spolupráce s IFAP (</a:t>
            </a:r>
            <a:r>
              <a:rPr lang="cs-CZ" dirty="0" err="1" smtClean="0"/>
              <a:t>Information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Programme</a:t>
            </a:r>
            <a:r>
              <a:rPr lang="cs-CZ" dirty="0" smtClean="0"/>
              <a:t>)</a:t>
            </a:r>
          </a:p>
          <a:p>
            <a:r>
              <a:rPr lang="cs-CZ" dirty="0" smtClean="0"/>
              <a:t>Partnerství v mezinárodní výměně publikací</a:t>
            </a:r>
          </a:p>
          <a:p>
            <a:r>
              <a:rPr lang="cs-CZ" dirty="0" smtClean="0"/>
              <a:t>Partnerství digitální knihovny Manuscriptorium</a:t>
            </a:r>
          </a:p>
          <a:p>
            <a:r>
              <a:rPr lang="cs-CZ" dirty="0" smtClean="0"/>
              <a:t>Bilaterální smlouvy</a:t>
            </a:r>
          </a:p>
          <a:p>
            <a:r>
              <a:rPr lang="cs-CZ" dirty="0" smtClean="0"/>
              <a:t>Partnerství v projektech (TEL/EUROPEANA</a:t>
            </a:r>
            <a:r>
              <a:rPr lang="cs-CZ" smtClean="0"/>
              <a:t>, projekty EK)</a:t>
            </a:r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660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94</TotalTime>
  <Words>486</Words>
  <Application>Microsoft Office PowerPoint</Application>
  <PresentationFormat>Širokoúhlá obrazovka</PresentationFormat>
  <Paragraphs>63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</vt:lpstr>
      <vt:lpstr>Výzkum a vývoj</vt:lpstr>
      <vt:lpstr>Výzkum a vývoj v ČR</vt:lpstr>
      <vt:lpstr>NK jako výzkumná organizace</vt:lpstr>
      <vt:lpstr>Financování výzkumu</vt:lpstr>
      <vt:lpstr>Charakter VaV v NK</vt:lpstr>
      <vt:lpstr>Další projekty</vt:lpstr>
      <vt:lpstr>Pojmy ve VaV</vt:lpstr>
      <vt:lpstr>Mezinárodní spolupráce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Výzkum a vývoj</dc:title>
  <dc:creator>Knoll Adolf</dc:creator>
  <cp:lastModifiedBy>Knoll Adolf</cp:lastModifiedBy>
  <cp:revision>11</cp:revision>
  <cp:lastPrinted>2016-01-08T11:50:39Z</cp:lastPrinted>
  <dcterms:created xsi:type="dcterms:W3CDTF">2015-04-07T07:30:39Z</dcterms:created>
  <dcterms:modified xsi:type="dcterms:W3CDTF">2016-01-13T08:26:00Z</dcterms:modified>
</cp:coreProperties>
</file>