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7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384" r:id="rId3"/>
    <p:sldId id="497" r:id="rId4"/>
    <p:sldId id="506" r:id="rId5"/>
    <p:sldId id="511" r:id="rId6"/>
    <p:sldId id="508" r:id="rId7"/>
    <p:sldId id="263" r:id="rId8"/>
    <p:sldId id="507" r:id="rId9"/>
    <p:sldId id="510" r:id="rId10"/>
    <p:sldId id="509" r:id="rId11"/>
    <p:sldId id="260" r:id="rId12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lcová Simona" initials="RS" lastIdx="2" clrIdx="0">
    <p:extLst>
      <p:ext uri="{19B8F6BF-5375-455C-9EA6-DF929625EA0E}">
        <p15:presenceInfo xmlns:p15="http://schemas.microsoft.com/office/powerpoint/2012/main" userId="S::simona.rulcova@mmr.cz::1e21c481-be4d-469e-b028-869f01df167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D8E5"/>
    <a:srgbClr val="F2EBF2"/>
    <a:srgbClr val="80377C"/>
    <a:srgbClr val="8787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22" d="100"/>
          <a:sy n="122" d="100"/>
        </p:scale>
        <p:origin x="1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List1!$A$2:$A$5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9B-9843-80A2-84A34E617749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Řada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List1!$A$2:$A$5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List1!$C$2:$C$5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9B-9843-80A2-84A34E617749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Řada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List1!$A$2:$A$5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List1!$D$2:$D$5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B9B-9843-80A2-84A34E6177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41080479"/>
        <c:axId val="1294701103"/>
      </c:barChart>
      <c:catAx>
        <c:axId val="1341080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294701103"/>
        <c:crosses val="autoZero"/>
        <c:auto val="1"/>
        <c:lblAlgn val="ctr"/>
        <c:lblOffset val="100"/>
        <c:noMultiLvlLbl val="0"/>
      </c:catAx>
      <c:valAx>
        <c:axId val="12947011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3410804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85B-C640-AD75-9BE715C14B7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85B-C640-AD75-9BE715C14B7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85B-C640-AD75-9BE715C14B7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85B-C640-AD75-9BE715C14B75}"/>
              </c:ext>
            </c:extLst>
          </c:dPt>
          <c:cat>
            <c:strRef>
              <c:f>List1!$A$2:$A$5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43-0B4D-A8CD-B6F40A3EE65F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Řada 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85B-C640-AD75-9BE715C14B7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85B-C640-AD75-9BE715C14B7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C85B-C640-AD75-9BE715C14B7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C85B-C640-AD75-9BE715C14B75}"/>
              </c:ext>
            </c:extLst>
          </c:dPt>
          <c:cat>
            <c:strRef>
              <c:f>List1!$A$2:$A$5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List1!$C$2:$C$5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43-0B4D-A8CD-B6F40A3EE65F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Řada 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C85B-C640-AD75-9BE715C14B7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C85B-C640-AD75-9BE715C14B7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C85B-C640-AD75-9BE715C14B7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C85B-C640-AD75-9BE715C14B75}"/>
              </c:ext>
            </c:extLst>
          </c:dPt>
          <c:cat>
            <c:strRef>
              <c:f>List1!$A$2:$A$5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List1!$D$2:$D$5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343-0B4D-A8CD-B6F40A3EE6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BB1B398F-05CA-564C-93A4-D449DFC2D33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2855A8E-7CD3-D848-9D3E-D255CFCC670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F59A1D-25E6-9640-9113-9F87922C4476}" type="datetimeFigureOut">
              <a:rPr lang="cs-CZ" smtClean="0"/>
              <a:t>20.11.2023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4F608E5-D025-3D41-AB34-0889C53BD3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F61CE16-C28C-E94F-9A94-B9C25F5AFF6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69C5D-E498-0840-AED6-EEE95C71A1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21813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77159-4216-A147-8788-2151C0C09396}" type="datetimeFigureOut">
              <a:rPr lang="cs-CZ" smtClean="0"/>
              <a:t>20.11.2023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26A529-BEF7-0244-A333-2A2E373AF3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797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chart" Target="../charts/chart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012608DD-A10F-9341-B07D-2ABEBF137D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4004641-2C47-CD45-9A0F-053D76126F8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6415" y="3404286"/>
            <a:ext cx="7086600" cy="802136"/>
          </a:xfrm>
        </p:spPr>
        <p:txBody>
          <a:bodyPr anchor="b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NÁZEV PREZENTACE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38C5AB9-CB21-1A48-BC38-3E0D745A9A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6415" y="4206422"/>
            <a:ext cx="7086600" cy="36512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 prezentace</a:t>
            </a:r>
          </a:p>
        </p:txBody>
      </p:sp>
      <p:sp>
        <p:nvSpPr>
          <p:cNvPr id="14" name="Zástupný text 13">
            <a:extLst>
              <a:ext uri="{FF2B5EF4-FFF2-40B4-BE49-F238E27FC236}">
                <a16:creationId xmlns:a16="http://schemas.microsoft.com/office/drawing/2014/main" id="{C25FB5CD-2165-0E44-AA3F-BBFF3CEA7D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6691" y="4601364"/>
            <a:ext cx="7086600" cy="36512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2162656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D25865-0E9F-C246-A30E-18B3415BF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ABF3B73-B1AA-3B40-8BEB-C7453EB91E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FC6CB16-7E75-2544-BE4A-410586DCB8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AAEC14D-ADD5-5340-A5C5-19AD8D962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8574DAA-C89A-1741-91B6-97D93D4D4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 | Název kapitoly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D23123A-89A5-F448-8794-211D23D90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0A111-AE48-3F4A-8BD7-909FEF7F3D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081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A0CE28-6B27-5447-BA6E-6EC4A418F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1AB3671-6B94-1444-8324-6CC03DF0FF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ED198AC-CCAC-CA49-B225-9F0E1D433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AE6C147-A539-FE4D-B448-3D6499708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 | Název kapitoly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84C9319-6CA6-E74D-A84C-148BDAC9E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0A111-AE48-3F4A-8BD7-909FEF7F3D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4282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93A6124-978E-9D4B-B8FE-46882E5757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B3ABF37-BF6B-FA41-838C-8E7C199F34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7C753D9-CEAB-3B49-AB5A-12CAA1F85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33B935F-2075-F64F-9472-91936C8EC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 | Název kapitoly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8A5A754-CA89-AE46-B3E3-6A3E518B2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0A111-AE48-3F4A-8BD7-909FEF7F3D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1401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A78F95B8-082F-354F-8BEF-F80FE8064A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D37E5AC-DCEC-324C-9C12-A2F400702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rgbClr val="80377C"/>
                </a:solidFill>
              </a:defRPr>
            </a:lvl1pPr>
          </a:lstStyle>
          <a:p>
            <a:r>
              <a:rPr lang="cs-CZ" dirty="0"/>
              <a:t>Název kapitoly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BDDD44-591B-3547-9D45-EC404FB30A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Tx/>
              <a:buBlip>
                <a:blip r:embed="rId3"/>
              </a:buBlip>
              <a:defRPr>
                <a:solidFill>
                  <a:srgbClr val="878787"/>
                </a:solidFill>
              </a:defRPr>
            </a:lvl1pPr>
            <a:lvl2pPr marL="685800" indent="-228600">
              <a:buFontTx/>
              <a:buBlip>
                <a:blip r:embed="rId4"/>
              </a:buBlip>
              <a:defRPr>
                <a:solidFill>
                  <a:srgbClr val="878787"/>
                </a:solidFill>
              </a:defRPr>
            </a:lvl2pPr>
            <a:lvl3pPr marL="1143000" indent="-228600">
              <a:buFontTx/>
              <a:buBlip>
                <a:blip r:embed="rId5"/>
              </a:buBlip>
              <a:defRPr>
                <a:solidFill>
                  <a:srgbClr val="878787"/>
                </a:solidFill>
              </a:defRPr>
            </a:lvl3pPr>
            <a:lvl4pPr marL="1600200" indent="-228600">
              <a:buFontTx/>
              <a:buBlip>
                <a:blip r:embed="rId4"/>
              </a:buBlip>
              <a:defRPr>
                <a:solidFill>
                  <a:srgbClr val="878787"/>
                </a:solidFill>
              </a:defRPr>
            </a:lvl4pPr>
            <a:lvl5pPr marL="2057400" indent="-228600">
              <a:buFontTx/>
              <a:buBlip>
                <a:blip r:embed="rId4"/>
              </a:buBlip>
              <a:defRPr>
                <a:solidFill>
                  <a:srgbClr val="878787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5" name="Zástupný symbol pro zápatí 14">
            <a:extLst>
              <a:ext uri="{FF2B5EF4-FFF2-40B4-BE49-F238E27FC236}">
                <a16:creationId xmlns:a16="http://schemas.microsoft.com/office/drawing/2014/main" id="{9C295819-CECC-1044-B09F-6B22C7FB2E3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838200" y="6102626"/>
            <a:ext cx="4114800" cy="755374"/>
          </a:xfrm>
        </p:spPr>
        <p:txBody>
          <a:bodyPr anchor="ctr"/>
          <a:lstStyle>
            <a:lvl1pPr algn="l">
              <a:defRPr sz="1400" spc="100" baseline="0">
                <a:solidFill>
                  <a:schemeClr val="bg1"/>
                </a:solidFill>
              </a:defRPr>
            </a:lvl1pPr>
          </a:lstStyle>
          <a:p>
            <a:r>
              <a:rPr lang="cs-CZ" b="1"/>
              <a:t>NÁZEV PREZENTACE | Název kapitoly</a:t>
            </a:r>
            <a:endParaRPr lang="cs-CZ" dirty="0"/>
          </a:p>
        </p:txBody>
      </p:sp>
      <p:sp>
        <p:nvSpPr>
          <p:cNvPr id="16" name="Zástupný symbol pro číslo snímku 15">
            <a:extLst>
              <a:ext uri="{FF2B5EF4-FFF2-40B4-BE49-F238E27FC236}">
                <a16:creationId xmlns:a16="http://schemas.microsoft.com/office/drawing/2014/main" id="{A98DAF98-FBE4-7344-BA1F-7FD69DC277C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D0A111-AE48-3F4A-8BD7-909FEF7F3D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185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Obsah obrázku text&#10;&#10;Popis byl vytvořen automaticky">
            <a:extLst>
              <a:ext uri="{FF2B5EF4-FFF2-40B4-BE49-F238E27FC236}">
                <a16:creationId xmlns:a16="http://schemas.microsoft.com/office/drawing/2014/main" id="{5DEDA154-34FD-184B-A456-F21EBBE1F6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37AECBB-9E2C-AC4F-9802-BE5331D208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7834" y="3200401"/>
            <a:ext cx="10515600" cy="1928605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PŘEDĚLOVACÍ</a:t>
            </a:r>
            <a:br>
              <a:rPr lang="cs-CZ" dirty="0"/>
            </a:br>
            <a:r>
              <a:rPr lang="cs-CZ" dirty="0"/>
              <a:t>SLIDE</a:t>
            </a:r>
          </a:p>
        </p:txBody>
      </p:sp>
    </p:spTree>
    <p:extLst>
      <p:ext uri="{BB962C8B-B14F-4D97-AF65-F5344CB8AC3E}">
        <p14:creationId xmlns:p14="http://schemas.microsoft.com/office/powerpoint/2010/main" val="4020186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A78F95B8-082F-354F-8BEF-F80FE8064A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D37E5AC-DCEC-324C-9C12-A2F400702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rgbClr val="80377C"/>
                </a:solidFill>
              </a:defRPr>
            </a:lvl1pPr>
          </a:lstStyle>
          <a:p>
            <a:r>
              <a:rPr lang="cs-CZ" dirty="0"/>
              <a:t>Název kapitoly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EA906C2-275E-1848-BD0B-1D2DA08A7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0A111-AE48-3F4A-8BD7-909FEF7F3D06}" type="slidenum">
              <a:rPr lang="cs-CZ" smtClean="0"/>
              <a:t>‹#›</a:t>
            </a:fld>
            <a:endParaRPr lang="cs-CZ"/>
          </a:p>
        </p:txBody>
      </p:sp>
      <p:graphicFrame>
        <p:nvGraphicFramePr>
          <p:cNvPr id="7" name="Tabulka 7">
            <a:extLst>
              <a:ext uri="{FF2B5EF4-FFF2-40B4-BE49-F238E27FC236}">
                <a16:creationId xmlns:a16="http://schemas.microsoft.com/office/drawing/2014/main" id="{7B2F4ABA-848A-DD4E-8E99-8B963E0D6575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599130100"/>
              </p:ext>
            </p:extLst>
          </p:nvPr>
        </p:nvGraphicFramePr>
        <p:xfrm>
          <a:off x="838200" y="1893943"/>
          <a:ext cx="8128000" cy="16408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04766395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6452526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5128833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012895244"/>
                    </a:ext>
                  </a:extLst>
                </a:gridCol>
              </a:tblGrid>
              <a:tr h="528361">
                <a:tc>
                  <a:txBody>
                    <a:bodyPr/>
                    <a:lstStyle/>
                    <a:p>
                      <a:r>
                        <a:rPr lang="cs-CZ" sz="1400" dirty="0" err="1">
                          <a:solidFill>
                            <a:schemeClr val="bg1"/>
                          </a:solidFill>
                        </a:rPr>
                        <a:t>Lorem</a:t>
                      </a:r>
                      <a:r>
                        <a:rPr lang="cs-CZ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cs-CZ" sz="1400" dirty="0" err="1">
                          <a:solidFill>
                            <a:schemeClr val="bg1"/>
                          </a:solidFill>
                        </a:rPr>
                        <a:t>ipsum</a:t>
                      </a:r>
                      <a:r>
                        <a:rPr lang="cs-CZ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cs-CZ" sz="1400" dirty="0" err="1">
                          <a:solidFill>
                            <a:schemeClr val="bg1"/>
                          </a:solidFill>
                        </a:rPr>
                        <a:t>dolor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8037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err="1">
                          <a:solidFill>
                            <a:schemeClr val="bg1"/>
                          </a:solidFill>
                        </a:rPr>
                        <a:t>Lorem</a:t>
                      </a:r>
                      <a:r>
                        <a:rPr lang="cs-CZ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cs-CZ" sz="1400" dirty="0" err="1">
                          <a:solidFill>
                            <a:schemeClr val="bg1"/>
                          </a:solidFill>
                        </a:rPr>
                        <a:t>ipsum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8037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err="1">
                          <a:solidFill>
                            <a:schemeClr val="bg1"/>
                          </a:solidFill>
                        </a:rPr>
                        <a:t>Lorem</a:t>
                      </a:r>
                      <a:r>
                        <a:rPr lang="cs-CZ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cs-CZ" sz="1400" dirty="0" err="1">
                          <a:solidFill>
                            <a:schemeClr val="bg1"/>
                          </a:solidFill>
                        </a:rPr>
                        <a:t>ipsum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8037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err="1">
                          <a:solidFill>
                            <a:schemeClr val="bg1"/>
                          </a:solidFill>
                        </a:rPr>
                        <a:t>Lorem</a:t>
                      </a:r>
                      <a:r>
                        <a:rPr lang="cs-CZ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cs-CZ" sz="1400" dirty="0" err="1">
                          <a:solidFill>
                            <a:schemeClr val="bg1"/>
                          </a:solidFill>
                        </a:rPr>
                        <a:t>ipsum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8037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904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err="1">
                          <a:solidFill>
                            <a:srgbClr val="80377C"/>
                          </a:solidFill>
                        </a:rPr>
                        <a:t>Lorem</a:t>
                      </a:r>
                      <a:r>
                        <a:rPr lang="cs-CZ" sz="1400" dirty="0">
                          <a:solidFill>
                            <a:srgbClr val="80377C"/>
                          </a:solidFill>
                        </a:rPr>
                        <a:t> </a:t>
                      </a:r>
                      <a:r>
                        <a:rPr lang="cs-CZ" sz="1400" dirty="0" err="1">
                          <a:solidFill>
                            <a:srgbClr val="80377C"/>
                          </a:solidFill>
                        </a:rPr>
                        <a:t>ipsum</a:t>
                      </a:r>
                      <a:r>
                        <a:rPr lang="cs-CZ" sz="1400" dirty="0">
                          <a:solidFill>
                            <a:srgbClr val="80377C"/>
                          </a:solidFill>
                        </a:rPr>
                        <a:t> </a:t>
                      </a:r>
                      <a:r>
                        <a:rPr lang="cs-CZ" sz="1400" dirty="0" err="1">
                          <a:solidFill>
                            <a:srgbClr val="80377C"/>
                          </a:solidFill>
                        </a:rPr>
                        <a:t>dolor</a:t>
                      </a:r>
                      <a:endParaRPr lang="cs-CZ" sz="1400" dirty="0">
                        <a:solidFill>
                          <a:srgbClr val="80377C"/>
                        </a:solidFill>
                      </a:endParaRPr>
                    </a:p>
                  </a:txBody>
                  <a:tcPr anchor="ctr">
                    <a:solidFill>
                      <a:srgbClr val="E6D8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rgbClr val="80377C"/>
                          </a:solidFill>
                        </a:rPr>
                        <a:t>54 231</a:t>
                      </a:r>
                    </a:p>
                  </a:txBody>
                  <a:tcPr anchor="ctr">
                    <a:solidFill>
                      <a:srgbClr val="E6D8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rgbClr val="80377C"/>
                          </a:solidFill>
                        </a:rPr>
                        <a:t>21 652</a:t>
                      </a:r>
                    </a:p>
                  </a:txBody>
                  <a:tcPr anchor="ctr">
                    <a:solidFill>
                      <a:srgbClr val="E6D8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rgbClr val="80377C"/>
                          </a:solidFill>
                        </a:rPr>
                        <a:t>6 326</a:t>
                      </a:r>
                    </a:p>
                  </a:txBody>
                  <a:tcPr anchor="ctr">
                    <a:solidFill>
                      <a:srgbClr val="E6D8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170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err="1">
                          <a:solidFill>
                            <a:srgbClr val="80377C"/>
                          </a:solidFill>
                        </a:rPr>
                        <a:t>Lorem</a:t>
                      </a:r>
                      <a:r>
                        <a:rPr lang="cs-CZ" sz="1400" dirty="0">
                          <a:solidFill>
                            <a:srgbClr val="80377C"/>
                          </a:solidFill>
                        </a:rPr>
                        <a:t> </a:t>
                      </a:r>
                      <a:r>
                        <a:rPr lang="cs-CZ" sz="1400" dirty="0" err="1">
                          <a:solidFill>
                            <a:srgbClr val="80377C"/>
                          </a:solidFill>
                        </a:rPr>
                        <a:t>ipsum</a:t>
                      </a:r>
                      <a:r>
                        <a:rPr lang="cs-CZ" sz="1400" dirty="0">
                          <a:solidFill>
                            <a:srgbClr val="80377C"/>
                          </a:solidFill>
                        </a:rPr>
                        <a:t> </a:t>
                      </a:r>
                      <a:r>
                        <a:rPr lang="cs-CZ" sz="1400" dirty="0" err="1">
                          <a:solidFill>
                            <a:srgbClr val="80377C"/>
                          </a:solidFill>
                        </a:rPr>
                        <a:t>dolor</a:t>
                      </a:r>
                      <a:endParaRPr lang="cs-CZ" sz="1400" dirty="0">
                        <a:solidFill>
                          <a:srgbClr val="80377C"/>
                        </a:solidFill>
                      </a:endParaRPr>
                    </a:p>
                  </a:txBody>
                  <a:tcPr anchor="ctr">
                    <a:solidFill>
                      <a:srgbClr val="F2EB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rgbClr val="80377C"/>
                          </a:solidFill>
                        </a:rPr>
                        <a:t>1 321</a:t>
                      </a:r>
                    </a:p>
                  </a:txBody>
                  <a:tcPr anchor="ctr">
                    <a:solidFill>
                      <a:srgbClr val="F2EB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rgbClr val="80377C"/>
                          </a:solidFill>
                        </a:rPr>
                        <a:t>12 332</a:t>
                      </a:r>
                    </a:p>
                  </a:txBody>
                  <a:tcPr anchor="ctr">
                    <a:solidFill>
                      <a:srgbClr val="F2EB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rgbClr val="80377C"/>
                          </a:solidFill>
                        </a:rPr>
                        <a:t>4 568</a:t>
                      </a:r>
                    </a:p>
                  </a:txBody>
                  <a:tcPr anchor="ctr">
                    <a:solidFill>
                      <a:srgbClr val="F2EB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2349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err="1">
                          <a:solidFill>
                            <a:srgbClr val="80377C"/>
                          </a:solidFill>
                        </a:rPr>
                        <a:t>Lorem</a:t>
                      </a:r>
                      <a:r>
                        <a:rPr lang="cs-CZ" sz="1400" dirty="0">
                          <a:solidFill>
                            <a:srgbClr val="80377C"/>
                          </a:solidFill>
                        </a:rPr>
                        <a:t> </a:t>
                      </a:r>
                      <a:r>
                        <a:rPr lang="cs-CZ" sz="1400" dirty="0" err="1">
                          <a:solidFill>
                            <a:srgbClr val="80377C"/>
                          </a:solidFill>
                        </a:rPr>
                        <a:t>ipsum</a:t>
                      </a:r>
                      <a:r>
                        <a:rPr lang="cs-CZ" sz="1400" dirty="0">
                          <a:solidFill>
                            <a:srgbClr val="80377C"/>
                          </a:solidFill>
                        </a:rPr>
                        <a:t> </a:t>
                      </a:r>
                      <a:r>
                        <a:rPr lang="cs-CZ" sz="1400" dirty="0" err="1">
                          <a:solidFill>
                            <a:srgbClr val="80377C"/>
                          </a:solidFill>
                        </a:rPr>
                        <a:t>dolor</a:t>
                      </a:r>
                      <a:endParaRPr lang="cs-CZ" sz="1400" dirty="0">
                        <a:solidFill>
                          <a:srgbClr val="80377C"/>
                        </a:solidFill>
                      </a:endParaRPr>
                    </a:p>
                  </a:txBody>
                  <a:tcPr anchor="ctr">
                    <a:solidFill>
                      <a:srgbClr val="E6D8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rgbClr val="80377C"/>
                          </a:solidFill>
                        </a:rPr>
                        <a:t>12 654</a:t>
                      </a:r>
                    </a:p>
                  </a:txBody>
                  <a:tcPr anchor="ctr">
                    <a:solidFill>
                      <a:srgbClr val="E6D8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rgbClr val="80377C"/>
                          </a:solidFill>
                        </a:rPr>
                        <a:t>46 845</a:t>
                      </a:r>
                    </a:p>
                  </a:txBody>
                  <a:tcPr anchor="ctr">
                    <a:solidFill>
                      <a:srgbClr val="E6D8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rgbClr val="80377C"/>
                          </a:solidFill>
                        </a:rPr>
                        <a:t>13 654</a:t>
                      </a:r>
                    </a:p>
                  </a:txBody>
                  <a:tcPr anchor="ctr">
                    <a:solidFill>
                      <a:srgbClr val="E6D8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1999262"/>
                  </a:ext>
                </a:extLst>
              </a:tr>
            </a:tbl>
          </a:graphicData>
        </a:graphic>
      </p:graphicFrame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ACB414DE-7490-AD4F-BEA0-776E6A6EFFE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524784278"/>
              </p:ext>
            </p:extLst>
          </p:nvPr>
        </p:nvGraphicFramePr>
        <p:xfrm>
          <a:off x="838200" y="3863035"/>
          <a:ext cx="5452165" cy="1983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af 10">
            <a:extLst>
              <a:ext uri="{FF2B5EF4-FFF2-40B4-BE49-F238E27FC236}">
                <a16:creationId xmlns:a16="http://schemas.microsoft.com/office/drawing/2014/main" id="{FB9A51DE-7939-6D44-A7F0-674DD61B97BD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238186294"/>
              </p:ext>
            </p:extLst>
          </p:nvPr>
        </p:nvGraphicFramePr>
        <p:xfrm>
          <a:off x="6415216" y="3863035"/>
          <a:ext cx="5452165" cy="1983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Zástupný symbol pro zápatí 14">
            <a:extLst>
              <a:ext uri="{FF2B5EF4-FFF2-40B4-BE49-F238E27FC236}">
                <a16:creationId xmlns:a16="http://schemas.microsoft.com/office/drawing/2014/main" id="{BE318CB3-8FE6-F24C-BC76-29CA5D57E88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838200" y="6102626"/>
            <a:ext cx="4114800" cy="755374"/>
          </a:xfrm>
        </p:spPr>
        <p:txBody>
          <a:bodyPr anchor="ctr"/>
          <a:lstStyle>
            <a:lvl1pPr algn="l">
              <a:defRPr sz="1400" spc="100" baseline="0">
                <a:solidFill>
                  <a:schemeClr val="bg1"/>
                </a:solidFill>
              </a:defRPr>
            </a:lvl1pPr>
          </a:lstStyle>
          <a:p>
            <a:r>
              <a:rPr lang="cs-CZ" b="1"/>
              <a:t>NÁZEV PREZENTACE | Název kapitoly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9768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1230622-4911-1D46-B13D-287B04EAD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33C5C7B-C4F1-8248-8068-75DE38616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 | Název kapitoly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4F5C943-9466-5644-A451-02A5BB52C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0A111-AE48-3F4A-8BD7-909FEF7F3D06}" type="slidenum">
              <a:rPr lang="cs-CZ" smtClean="0"/>
              <a:t>‹#›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66AA573-44E1-B34A-98D8-659490DBDB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Zástupný text 9">
            <a:extLst>
              <a:ext uri="{FF2B5EF4-FFF2-40B4-BE49-F238E27FC236}">
                <a16:creationId xmlns:a16="http://schemas.microsoft.com/office/drawing/2014/main" id="{5AC1D35A-396D-4D44-A371-3828ECF6ED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37189" y="2992438"/>
            <a:ext cx="8011284" cy="436562"/>
          </a:xfrm>
        </p:spPr>
        <p:txBody>
          <a:bodyPr>
            <a:normAutofit/>
          </a:bodyPr>
          <a:lstStyle>
            <a:lvl1pPr marL="0" indent="0" algn="ctr">
              <a:buNone/>
              <a:defRPr sz="2600" b="1" spc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cs-CZ" dirty="0"/>
              <a:t>JMÉNO PŘÍJMENÍ</a:t>
            </a:r>
          </a:p>
        </p:txBody>
      </p:sp>
      <p:sp>
        <p:nvSpPr>
          <p:cNvPr id="12" name="Zástupný text 9">
            <a:extLst>
              <a:ext uri="{FF2B5EF4-FFF2-40B4-BE49-F238E27FC236}">
                <a16:creationId xmlns:a16="http://schemas.microsoft.com/office/drawing/2014/main" id="{C1E1B58E-DAED-8640-8476-CF280CF993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37189" y="3476024"/>
            <a:ext cx="8011284" cy="300037"/>
          </a:xfrm>
        </p:spPr>
        <p:txBody>
          <a:bodyPr>
            <a:normAutofit/>
          </a:bodyPr>
          <a:lstStyle>
            <a:lvl1pPr marL="0" indent="0" algn="ctr">
              <a:buNone/>
              <a:defRPr sz="2000" b="0" spc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cs-CZ" dirty="0"/>
              <a:t>+420 000 000 000</a:t>
            </a:r>
          </a:p>
        </p:txBody>
      </p:sp>
      <p:sp>
        <p:nvSpPr>
          <p:cNvPr id="13" name="Zástupný text 9">
            <a:extLst>
              <a:ext uri="{FF2B5EF4-FFF2-40B4-BE49-F238E27FC236}">
                <a16:creationId xmlns:a16="http://schemas.microsoft.com/office/drawing/2014/main" id="{D252EFD5-7A51-484F-B3EB-2CA859896BA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37189" y="3823085"/>
            <a:ext cx="8011284" cy="365125"/>
          </a:xfrm>
        </p:spPr>
        <p:txBody>
          <a:bodyPr>
            <a:normAutofit/>
          </a:bodyPr>
          <a:lstStyle>
            <a:lvl1pPr marL="0" indent="0" algn="ctr">
              <a:buNone/>
              <a:defRPr sz="2000" b="0" spc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cs-CZ" dirty="0" err="1"/>
              <a:t>email@adresa.cz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7013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80DA0A-096B-B149-B46A-34D81BBF0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96B8BD-763A-424A-A8C1-6C8023466D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1EB59DA-8043-1042-97BB-664F02C9F0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69F0AD9-5D1E-A84C-9164-1267C2CBC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6D80E43-2748-8F4C-A994-D7F93A1D5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 | Název kapitoly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79CABEE-1015-EF49-B177-8BFDEEAD8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0A111-AE48-3F4A-8BD7-909FEF7F3D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0404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D5E43F-FFDA-9842-A7BF-C141B7782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F9A8528-7670-C544-A7FE-C7CB4898F7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39F19F8-B4B9-F04C-9AA4-773A71B7D8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30B36FE-2EEE-8343-ADCF-7474E5424A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5765880-FB63-2348-8FBA-FA7285B87A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65C5197-8B8B-9245-84EC-5D80B65F0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9AB1634-C3B6-FB48-AC18-AA81DC6BF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 | Název kapitoly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B110480-4E56-EF43-8168-F55B8D5B8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0A111-AE48-3F4A-8BD7-909FEF7F3D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559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DAC8B6-1478-314D-A755-A7CE19510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69D0DB2-EAB2-9D42-8C29-470564B69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33301ED-B8D1-4645-9669-7CDB2FD1A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 | Název kapitoly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A131E11-056B-5847-A2A0-DA53E9B3C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0A111-AE48-3F4A-8BD7-909FEF7F3D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1723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EB39A4-A660-1B47-9EC0-97C411BA1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FE8ED1-D470-2F46-BD96-674EFBCAC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7283DBF-BBCD-FC47-BC58-D145296C3B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E0AECD4-C3B7-AE41-95B0-C1C3C2434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771EBE9-3D8D-914F-AF23-46DAE89D0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 | Název kapitoly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E570ABB-6C1F-2345-8602-BAC163502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0A111-AE48-3F4A-8BD7-909FEF7F3D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497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34ABB72-27EC-1D42-A110-EDC7D45E9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D1E339A-34C2-E348-802D-89519516CA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5E60124-CD8B-A54F-8D0E-9DCC0430CE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5283494-C262-6745-A064-293D7DA768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NÁZEV PREZENTACE | Název kapitoly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EF41405-0E4A-9541-B389-FC612CF299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0A111-AE48-3F4A-8BD7-909FEF7F3D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0063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5" r:id="rId5"/>
    <p:sldLayoutId id="2147483652" r:id="rId6"/>
    <p:sldLayoutId id="2147483653" r:id="rId7"/>
    <p:sldLayoutId id="2147483654" r:id="rId8"/>
    <p:sldLayoutId id="2147483656" r:id="rId9"/>
    <p:sldLayoutId id="2147483657" r:id="rId10"/>
    <p:sldLayoutId id="2147483658" r:id="rId11"/>
    <p:sldLayoutId id="2147483659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rop.gov.cz/cs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pk.nkp.cz/programy-podpory/irop-2021-2027" TargetMode="External"/><Relationship Id="rId4" Type="http://schemas.openxmlformats.org/officeDocument/2006/relationships/hyperlink" Target="https://ks.crr.cz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irop.gov.cz/cs/irop-2021-2027/iti-pr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72F3E4-156E-0045-911B-1B54C82DB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6415" y="2500925"/>
            <a:ext cx="7961186" cy="123483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2800" dirty="0">
                <a:latin typeface="+mn-lt"/>
                <a:ea typeface="+mn-ea"/>
                <a:cs typeface="+mn-cs"/>
              </a:rPr>
              <a:t>Podpora výstavby a rekonstrukce regionálních knihoven prostřednictvím IROP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70EB2BE-A47F-6743-A95B-DD2D721E2B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6415" y="4212492"/>
            <a:ext cx="7086600" cy="687754"/>
          </a:xfrm>
        </p:spPr>
        <p:txBody>
          <a:bodyPr>
            <a:normAutofit fontScale="25000" lnSpcReduction="20000"/>
          </a:bodyPr>
          <a:lstStyle/>
          <a:p>
            <a:endParaRPr lang="cs-CZ" dirty="0"/>
          </a:p>
          <a:p>
            <a:r>
              <a:rPr lang="cs-CZ" sz="8000" dirty="0"/>
              <a:t>22. 11. 2023</a:t>
            </a:r>
          </a:p>
          <a:p>
            <a:r>
              <a:rPr lang="cs-CZ" sz="8000" dirty="0"/>
              <a:t>Martina Fišerová, Řídicí orgán IROP, MMR</a:t>
            </a:r>
          </a:p>
        </p:txBody>
      </p:sp>
    </p:spTree>
    <p:extLst>
      <p:ext uri="{BB962C8B-B14F-4D97-AF65-F5344CB8AC3E}">
        <p14:creationId xmlns:p14="http://schemas.microsoft.com/office/powerpoint/2010/main" val="329049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8122D1-6CB8-214A-B842-D4DC0DF3A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Informace o výzvách IROP</a:t>
            </a:r>
          </a:p>
        </p:txBody>
      </p:sp>
      <p:pic>
        <p:nvPicPr>
          <p:cNvPr id="4" name="Obrázek 3" descr="Obsah obrázku nábytek, interiér, stůl, výjev&#10;&#10;Popis byl vytvořen automaticky">
            <a:extLst>
              <a:ext uri="{FF2B5EF4-FFF2-40B4-BE49-F238E27FC236}">
                <a16:creationId xmlns:a16="http://schemas.microsoft.com/office/drawing/2014/main" id="{66281F1A-C10B-1898-664E-535443E903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586" b="21818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08E7A327-CEE1-05E7-C468-1B372460E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968018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Informace o IROP 2021- 2027</a:t>
            </a:r>
            <a:r>
              <a:rPr lang="cs-CZ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cs-CZ" sz="1600" dirty="0">
                <a:hlinkClick r:id="rId3"/>
              </a:rPr>
              <a:t>IROP - Ministerstvo pro místní rozvoj ČR - Úvod (gov.cz)</a:t>
            </a:r>
            <a:endParaRPr lang="cs-CZ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Konzultační servis IROP</a:t>
            </a:r>
            <a:r>
              <a:rPr lang="cs-CZ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en-US" sz="1600" dirty="0">
                <a:solidFill>
                  <a:schemeClr val="tx1"/>
                </a:solidFill>
                <a:hlinkClick r:id="rId4"/>
              </a:rPr>
              <a:t>https://ks.crr.cz/</a:t>
            </a:r>
            <a:endParaRPr lang="en-US" sz="16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Seznamy knihoven pro IROP</a:t>
            </a:r>
            <a:r>
              <a:rPr lang="cs-CZ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en-US" sz="1600" u="sng" dirty="0">
                <a:solidFill>
                  <a:schemeClr val="tx1"/>
                </a:solidFill>
                <a:effectLst/>
                <a:hlinkClick r:id="rId5"/>
              </a:rPr>
              <a:t>https://ipk.nkp.cz/programy-podpory/irop-2021-2027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463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text 7">
            <a:extLst>
              <a:ext uri="{FF2B5EF4-FFF2-40B4-BE49-F238E27FC236}">
                <a16:creationId xmlns:a16="http://schemas.microsoft.com/office/drawing/2014/main" id="{9C61529B-C530-994C-824A-E0E58BBC4DC4}"/>
              </a:ext>
            </a:extLst>
          </p:cNvPr>
          <p:cNvSpPr txBox="1">
            <a:spLocks/>
          </p:cNvSpPr>
          <p:nvPr/>
        </p:nvSpPr>
        <p:spPr>
          <a:xfrm>
            <a:off x="715963" y="1453662"/>
            <a:ext cx="10853737" cy="633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3600" dirty="0"/>
          </a:p>
          <a:p>
            <a:endParaRPr lang="cs-CZ" sz="4000" dirty="0"/>
          </a:p>
          <a:p>
            <a:r>
              <a:rPr lang="cs-CZ" sz="4000" dirty="0"/>
              <a:t>DĚKUJI ZA POZORNOST</a:t>
            </a:r>
          </a:p>
          <a:p>
            <a:endParaRPr lang="cs-CZ" dirty="0"/>
          </a:p>
        </p:txBody>
      </p:sp>
      <p:sp>
        <p:nvSpPr>
          <p:cNvPr id="10" name="Zástupný text 9">
            <a:extLst>
              <a:ext uri="{FF2B5EF4-FFF2-40B4-BE49-F238E27FC236}">
                <a16:creationId xmlns:a16="http://schemas.microsoft.com/office/drawing/2014/main" id="{3ADED3CE-EFC3-D141-B61F-79C2E99880B1}"/>
              </a:ext>
            </a:extLst>
          </p:cNvPr>
          <p:cNvSpPr txBox="1">
            <a:spLocks/>
          </p:cNvSpPr>
          <p:nvPr/>
        </p:nvSpPr>
        <p:spPr>
          <a:xfrm>
            <a:off x="2137189" y="2300308"/>
            <a:ext cx="8011284" cy="4365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6393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8122D1-6CB8-214A-B842-D4DC0DF3A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IROP 2021-2027: specifický cíl 4.4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638AC5-A4E4-5341-8E12-C24456508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</p:txBody>
      </p:sp>
      <p:graphicFrame>
        <p:nvGraphicFramePr>
          <p:cNvPr id="4" name="Tabulka 5">
            <a:extLst>
              <a:ext uri="{FF2B5EF4-FFF2-40B4-BE49-F238E27FC236}">
                <a16:creationId xmlns:a16="http://schemas.microsoft.com/office/drawing/2014/main" id="{450BF1CF-0153-40C1-B275-84A82E2C4F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129156"/>
              </p:ext>
            </p:extLst>
          </p:nvPr>
        </p:nvGraphicFramePr>
        <p:xfrm>
          <a:off x="718457" y="1408666"/>
          <a:ext cx="6771403" cy="45361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1403">
                  <a:extLst>
                    <a:ext uri="{9D8B030D-6E8A-4147-A177-3AD203B41FA5}">
                      <a16:colId xmlns:a16="http://schemas.microsoft.com/office/drawing/2014/main" val="281058099"/>
                    </a:ext>
                  </a:extLst>
                </a:gridCol>
              </a:tblGrid>
              <a:tr h="1889810">
                <a:tc>
                  <a:txBody>
                    <a:bodyPr/>
                    <a:lstStyle/>
                    <a:p>
                      <a:r>
                        <a:rPr lang="cs-CZ" dirty="0"/>
                        <a:t>SC 4.4 </a:t>
                      </a:r>
                      <a:r>
                        <a:rPr lang="cs-CZ" dirty="0">
                          <a:solidFill>
                            <a:schemeClr val="bg1"/>
                          </a:solidFill>
                        </a:rPr>
                        <a:t>Posilování úlohy kultury a udržitelného cestovního ruchu v hospodářském rozvoji, sociálním začleňování a sociálních inovacích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="1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>
                          <a:solidFill>
                            <a:schemeClr val="bg1"/>
                          </a:solidFill>
                        </a:rPr>
                        <a:t>= Kulturní dědictví a cestovní ruch (8,8 mld. Kč z EFRR)</a:t>
                      </a:r>
                    </a:p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2824226"/>
                  </a:ext>
                </a:extLst>
              </a:tr>
              <a:tr h="6962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Knihovny - 1,7 mld. Kč</a:t>
                      </a:r>
                    </a:p>
                    <a:p>
                      <a:endParaRPr lang="cs-CZ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133239"/>
                  </a:ext>
                </a:extLst>
              </a:tr>
              <a:tr h="6962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Muzea - 2,2 mld. Kč</a:t>
                      </a:r>
                    </a:p>
                    <a:p>
                      <a:endParaRPr lang="cs-CZ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4240709"/>
                  </a:ext>
                </a:extLst>
              </a:tr>
              <a:tr h="6962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Památky - 3,5 mld. Kč</a:t>
                      </a:r>
                    </a:p>
                    <a:p>
                      <a:endParaRPr lang="cs-CZ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9153815"/>
                  </a:ext>
                </a:extLst>
              </a:tr>
              <a:tr h="5575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Cestovní ruch - 1,3 mld. Kč</a:t>
                      </a:r>
                      <a:endParaRPr lang="cs-CZ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814309"/>
                  </a:ext>
                </a:extLst>
              </a:tr>
            </a:tbl>
          </a:graphicData>
        </a:graphic>
      </p:graphicFrame>
      <p:pic>
        <p:nvPicPr>
          <p:cNvPr id="11" name="Obrázek 10" descr="Obsah obrázku interiér, umění, strop, podlaha&#10;&#10;Popis byl vytvořen automaticky">
            <a:extLst>
              <a:ext uri="{FF2B5EF4-FFF2-40B4-BE49-F238E27FC236}">
                <a16:creationId xmlns:a16="http://schemas.microsoft.com/office/drawing/2014/main" id="{38871060-03F1-0B33-A285-13063E221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1184" y="1408666"/>
            <a:ext cx="3351812" cy="2235658"/>
          </a:xfrm>
          <a:prstGeom prst="rect">
            <a:avLst/>
          </a:prstGeom>
        </p:spPr>
      </p:pic>
      <p:pic>
        <p:nvPicPr>
          <p:cNvPr id="13" name="Obrázek 12" descr="Obsah obrázku budova, zeď, Symetrie, interiér&#10;&#10;Popis byl vytvořen automaticky">
            <a:extLst>
              <a:ext uri="{FF2B5EF4-FFF2-40B4-BE49-F238E27FC236}">
                <a16:creationId xmlns:a16="http://schemas.microsoft.com/office/drawing/2014/main" id="{8EAD7C9C-6CA6-2B80-D5DB-18F9FD3DAE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1184" y="3709135"/>
            <a:ext cx="3351811" cy="223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274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8122D1-6CB8-214A-B842-D4DC0DF3A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/>
              <a:t>Výzvy IROP pro knihovny</a:t>
            </a:r>
            <a:endParaRPr lang="cs-CZ" sz="3600" dirty="0"/>
          </a:p>
        </p:txBody>
      </p:sp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C29294A3-22D1-479B-96E8-AC5C760EABF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57860" y="1337321"/>
            <a:ext cx="10975340" cy="11798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cs-CZ" sz="2400"/>
          </a:p>
          <a:p>
            <a:pPr>
              <a:buFont typeface="Arial" panose="020B0604020202020204" pitchFamily="34" charset="0"/>
              <a:buChar char="•"/>
            </a:pPr>
            <a:endParaRPr lang="cs-CZ" sz="1800">
              <a:solidFill>
                <a:schemeClr val="bg2">
                  <a:lumMod val="2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1800" dirty="0">
              <a:solidFill>
                <a:schemeClr val="bg2">
                  <a:lumMod val="2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ulka 3">
            <a:extLst>
              <a:ext uri="{FF2B5EF4-FFF2-40B4-BE49-F238E27FC236}">
                <a16:creationId xmlns:a16="http://schemas.microsoft.com/office/drawing/2014/main" id="{F5DF4CFD-F842-D95A-D060-9F4A3BB06A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2235296"/>
              </p:ext>
            </p:extLst>
          </p:nvPr>
        </p:nvGraphicFramePr>
        <p:xfrm>
          <a:off x="838199" y="2026287"/>
          <a:ext cx="6086231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5533">
                  <a:extLst>
                    <a:ext uri="{9D8B030D-6E8A-4147-A177-3AD203B41FA5}">
                      <a16:colId xmlns:a16="http://schemas.microsoft.com/office/drawing/2014/main" val="3199391961"/>
                    </a:ext>
                  </a:extLst>
                </a:gridCol>
                <a:gridCol w="2043636">
                  <a:extLst>
                    <a:ext uri="{9D8B030D-6E8A-4147-A177-3AD203B41FA5}">
                      <a16:colId xmlns:a16="http://schemas.microsoft.com/office/drawing/2014/main" val="458525455"/>
                    </a:ext>
                  </a:extLst>
                </a:gridCol>
                <a:gridCol w="1487062">
                  <a:extLst>
                    <a:ext uri="{9D8B030D-6E8A-4147-A177-3AD203B41FA5}">
                      <a16:colId xmlns:a16="http://schemas.microsoft.com/office/drawing/2014/main" val="2282137887"/>
                    </a:ext>
                  </a:extLst>
                </a:gridCol>
              </a:tblGrid>
              <a:tr h="379058"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Číslo výzvy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Stav výzvy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Alokace výzvy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6480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cs-CZ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1. výzva Knihovny MRR</a:t>
                      </a:r>
                      <a:endParaRPr lang="cs-CZ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uzavřená</a:t>
                      </a:r>
                      <a:endParaRPr lang="cs-CZ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528 mil. Kč</a:t>
                      </a:r>
                      <a:endParaRPr lang="cs-CZ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3048944"/>
                  </a:ext>
                </a:extLst>
              </a:tr>
              <a:tr h="219613">
                <a:tc>
                  <a:txBody>
                    <a:bodyPr/>
                    <a:lstStyle/>
                    <a:p>
                      <a:r>
                        <a:rPr lang="cs-CZ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2. výzva Knihovny PR</a:t>
                      </a:r>
                      <a:endParaRPr lang="cs-CZ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uzavřená</a:t>
                      </a:r>
                      <a:endParaRPr lang="cs-CZ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410 mil. Kč</a:t>
                      </a:r>
                      <a:endParaRPr lang="cs-CZ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0339482"/>
                  </a:ext>
                </a:extLst>
              </a:tr>
              <a:tr h="379058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16. výzva Knihovny ITI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otevřená do 31. 12. 2027</a:t>
                      </a:r>
                      <a:endParaRPr lang="cs-CZ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827 mil. Kč</a:t>
                      </a:r>
                      <a:endParaRPr lang="cs-CZ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4044102"/>
                  </a:ext>
                </a:extLst>
              </a:tr>
              <a:tr h="379058">
                <a:tc>
                  <a:txBody>
                    <a:bodyPr/>
                    <a:lstStyle/>
                    <a:p>
                      <a:r>
                        <a:rPr lang="cs-CZ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114. výzvy Kultura – knihovny CLLD</a:t>
                      </a:r>
                      <a:endParaRPr lang="cs-CZ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otevřená do 31. 12. 2027</a:t>
                      </a:r>
                      <a:endParaRPr lang="cs-CZ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199 mil. Kč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1749150"/>
                  </a:ext>
                </a:extLst>
              </a:tr>
            </a:tbl>
          </a:graphicData>
        </a:graphic>
      </p:graphicFrame>
      <p:pic>
        <p:nvPicPr>
          <p:cNvPr id="5" name="Obrázek 4" descr="Obsah obrázku nábytek, police, interiér, stůl&#10;&#10;Popis byl vytvořen automaticky">
            <a:extLst>
              <a:ext uri="{FF2B5EF4-FFF2-40B4-BE49-F238E27FC236}">
                <a16:creationId xmlns:a16="http://schemas.microsoft.com/office/drawing/2014/main" id="{0302D615-19B5-D088-F0A1-B03A0AA56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111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8122D1-6CB8-214A-B842-D4DC0DF3A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/>
              <a:t>Výzvy IROP pro knihovny</a:t>
            </a:r>
            <a:endParaRPr lang="cs-CZ" sz="3600" dirty="0"/>
          </a:p>
        </p:txBody>
      </p:sp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C29294A3-22D1-479B-96E8-AC5C760EABF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57860" y="1337321"/>
            <a:ext cx="10975340" cy="11798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cs-CZ" sz="2400"/>
          </a:p>
          <a:p>
            <a:pPr>
              <a:buFont typeface="Arial" panose="020B0604020202020204" pitchFamily="34" charset="0"/>
              <a:buChar char="•"/>
            </a:pPr>
            <a:endParaRPr lang="cs-CZ" sz="1800">
              <a:solidFill>
                <a:schemeClr val="bg2">
                  <a:lumMod val="2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1800" dirty="0">
              <a:solidFill>
                <a:schemeClr val="bg2">
                  <a:lumMod val="2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ulka 3">
            <a:extLst>
              <a:ext uri="{FF2B5EF4-FFF2-40B4-BE49-F238E27FC236}">
                <a16:creationId xmlns:a16="http://schemas.microsoft.com/office/drawing/2014/main" id="{F5DF4CFD-F842-D95A-D060-9F4A3BB06A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2437997"/>
              </p:ext>
            </p:extLst>
          </p:nvPr>
        </p:nvGraphicFramePr>
        <p:xfrm>
          <a:off x="741048" y="1840392"/>
          <a:ext cx="9222103" cy="3870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7027">
                  <a:extLst>
                    <a:ext uri="{9D8B030D-6E8A-4147-A177-3AD203B41FA5}">
                      <a16:colId xmlns:a16="http://schemas.microsoft.com/office/drawing/2014/main" val="3199391961"/>
                    </a:ext>
                  </a:extLst>
                </a:gridCol>
                <a:gridCol w="1993415">
                  <a:extLst>
                    <a:ext uri="{9D8B030D-6E8A-4147-A177-3AD203B41FA5}">
                      <a16:colId xmlns:a16="http://schemas.microsoft.com/office/drawing/2014/main" val="458525455"/>
                    </a:ext>
                  </a:extLst>
                </a:gridCol>
                <a:gridCol w="2336522">
                  <a:extLst>
                    <a:ext uri="{9D8B030D-6E8A-4147-A177-3AD203B41FA5}">
                      <a16:colId xmlns:a16="http://schemas.microsoft.com/office/drawing/2014/main" val="2282137887"/>
                    </a:ext>
                  </a:extLst>
                </a:gridCol>
                <a:gridCol w="1985139">
                  <a:extLst>
                    <a:ext uri="{9D8B030D-6E8A-4147-A177-3AD203B41FA5}">
                      <a16:colId xmlns:a16="http://schemas.microsoft.com/office/drawing/2014/main" val="1594240865"/>
                    </a:ext>
                  </a:extLst>
                </a:gridCol>
              </a:tblGrid>
              <a:tr h="642037">
                <a:tc>
                  <a:txBody>
                    <a:bodyPr/>
                    <a:lstStyle/>
                    <a:p>
                      <a:pPr algn="ctr"/>
                      <a:r>
                        <a:rPr lang="cs-CZ" sz="1600"/>
                        <a:t>Číslo výzvy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/>
                        <a:t>Počet předložených projektů (pozitivních)</a:t>
                      </a:r>
                    </a:p>
                    <a:p>
                      <a:pPr algn="ctr"/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Naplněnost výzvy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/>
                        <a:t>Počet vydaných právních aktů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648090"/>
                  </a:ext>
                </a:extLst>
              </a:tr>
              <a:tr h="639926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cs-CZ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1. výzva Knihovny MRR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114 %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21 + 3 náhradníci</a:t>
                      </a:r>
                      <a:endParaRPr lang="cs-CZ" sz="1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3048944"/>
                  </a:ext>
                </a:extLst>
              </a:tr>
              <a:tr h="639926">
                <a:tc>
                  <a:txBody>
                    <a:bodyPr/>
                    <a:lstStyle/>
                    <a:p>
                      <a:r>
                        <a:rPr lang="cs-CZ" sz="18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2. výzva Knihovny PR</a:t>
                      </a:r>
                      <a:endParaRPr lang="cs-CZ" sz="1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110 %</a:t>
                      </a:r>
                      <a:endParaRPr lang="cs-CZ" sz="1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29 + 1 náhradník</a:t>
                      </a:r>
                      <a:endParaRPr lang="cs-CZ" sz="1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0339482"/>
                  </a:ext>
                </a:extLst>
              </a:tr>
              <a:tr h="639926">
                <a:tc>
                  <a:txBody>
                    <a:bodyPr/>
                    <a:lstStyle/>
                    <a:p>
                      <a:r>
                        <a:rPr lang="cs-CZ" sz="18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16. výzva Knihovny ITI</a:t>
                      </a:r>
                      <a:endParaRPr lang="cs-CZ" sz="1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3</a:t>
                      </a:r>
                      <a:endParaRPr lang="cs-CZ" sz="1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6 %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</a:t>
                      </a:r>
                      <a:endParaRPr lang="cs-CZ" sz="1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4044102"/>
                  </a:ext>
                </a:extLst>
              </a:tr>
              <a:tr h="639926">
                <a:tc>
                  <a:txBody>
                    <a:bodyPr/>
                    <a:lstStyle/>
                    <a:p>
                      <a:r>
                        <a:rPr lang="cs-CZ" sz="18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114. výzva Kultura – knihovny CLLD</a:t>
                      </a:r>
                      <a:endParaRPr lang="cs-CZ" sz="1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0</a:t>
                      </a:r>
                      <a:endParaRPr lang="cs-CZ" sz="1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17491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1808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8122D1-6CB8-214A-B842-D4DC0DF3A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 dirty="0"/>
              <a:t>1. a 2. výzva Knihovny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638AC5-A4E4-5341-8E12-C24456508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>
                <a:solidFill>
                  <a:schemeClr val="accent1"/>
                </a:solidFill>
              </a:rPr>
              <a:t>Příjemci: obce, organizace zřizované / zakládané obcemi, zřizovatelé 		        	   základních knihoven se specializovaným knihovním fondem</a:t>
            </a:r>
          </a:p>
          <a:p>
            <a:pPr marL="0" indent="0" algn="l">
              <a:lnSpc>
                <a:spcPct val="112000"/>
              </a:lnSpc>
              <a:spcBef>
                <a:spcPts val="600"/>
              </a:spcBef>
              <a:spcAft>
                <a:spcPts val="800"/>
              </a:spcAft>
              <a:buNone/>
            </a:pPr>
            <a:endParaRPr lang="cs-CZ" sz="2000" dirty="0">
              <a:effectLst/>
            </a:endParaRPr>
          </a:p>
          <a:p>
            <a:pPr marL="0" indent="0" algn="l">
              <a:lnSpc>
                <a:spcPct val="112000"/>
              </a:lnSpc>
              <a:spcBef>
                <a:spcPts val="600"/>
              </a:spcBef>
              <a:spcAft>
                <a:spcPts val="800"/>
              </a:spcAft>
              <a:buNone/>
            </a:pPr>
            <a:r>
              <a:rPr lang="cs-CZ" sz="2000" dirty="0">
                <a:effectLst/>
              </a:rPr>
              <a:t>Projekt je zaměřen na jednu z následujících kategorií knihoven:</a:t>
            </a:r>
            <a:endParaRPr lang="cs-CZ" sz="2800" dirty="0">
              <a:effectLst/>
            </a:endParaRPr>
          </a:p>
          <a:p>
            <a:pPr marL="342900" lvl="0" indent="-342900" algn="l">
              <a:lnSpc>
                <a:spcPct val="112000"/>
              </a:lnSpc>
              <a:spcBef>
                <a:spcPts val="6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cs-CZ" sz="2000" dirty="0">
                <a:effectLst/>
              </a:rPr>
              <a:t>knihovny vykonávající a zajišťující regionální funkce</a:t>
            </a:r>
            <a:endParaRPr lang="cs-CZ" sz="2800" dirty="0">
              <a:effectLst/>
            </a:endParaRPr>
          </a:p>
          <a:p>
            <a:pPr marL="342900" lvl="0" indent="-342900" algn="l">
              <a:lnSpc>
                <a:spcPct val="112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cs-CZ" sz="2000" dirty="0">
                <a:effectLst/>
              </a:rPr>
              <a:t>základní knihovny provozované obcí s počtem obyvatel 10 000 a výše</a:t>
            </a:r>
            <a:endParaRPr lang="cs-CZ" sz="2800" dirty="0">
              <a:effectLst/>
            </a:endParaRPr>
          </a:p>
          <a:p>
            <a:pPr marL="342900" lvl="0" indent="-342900" algn="l">
              <a:lnSpc>
                <a:spcPct val="112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cs-CZ" sz="2000" dirty="0">
                <a:effectLst/>
              </a:rPr>
              <a:t>základní knihovny se specializovaným knihovním fondem</a:t>
            </a:r>
            <a:endParaRPr lang="cs-CZ" sz="28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000" b="1" dirty="0">
              <a:solidFill>
                <a:schemeClr val="accent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0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cs-CZ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561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8122D1-6CB8-214A-B842-D4DC0DF3A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3600" dirty="0"/>
              <a:t>Podpořené knihovny z IROP*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638AC5-A4E4-5341-8E12-C24456508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cs-CZ" sz="22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cs-CZ" sz="2400" b="1" dirty="0">
              <a:solidFill>
                <a:schemeClr val="accent1"/>
              </a:solidFill>
            </a:endParaRPr>
          </a:p>
        </p:txBody>
      </p:sp>
      <p:graphicFrame>
        <p:nvGraphicFramePr>
          <p:cNvPr id="6" name="Tabulka 6">
            <a:extLst>
              <a:ext uri="{FF2B5EF4-FFF2-40B4-BE49-F238E27FC236}">
                <a16:creationId xmlns:a16="http://schemas.microsoft.com/office/drawing/2014/main" id="{DAA0EBB2-BBF1-67DF-8D23-A220097DCA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6078896"/>
              </p:ext>
            </p:extLst>
          </p:nvPr>
        </p:nvGraphicFramePr>
        <p:xfrm>
          <a:off x="923730" y="1563077"/>
          <a:ext cx="9705193" cy="3914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2283">
                  <a:extLst>
                    <a:ext uri="{9D8B030D-6E8A-4147-A177-3AD203B41FA5}">
                      <a16:colId xmlns:a16="http://schemas.microsoft.com/office/drawing/2014/main" val="3218513198"/>
                    </a:ext>
                  </a:extLst>
                </a:gridCol>
                <a:gridCol w="1852283">
                  <a:extLst>
                    <a:ext uri="{9D8B030D-6E8A-4147-A177-3AD203B41FA5}">
                      <a16:colId xmlns:a16="http://schemas.microsoft.com/office/drawing/2014/main" val="1740728024"/>
                    </a:ext>
                  </a:extLst>
                </a:gridCol>
                <a:gridCol w="1852283">
                  <a:extLst>
                    <a:ext uri="{9D8B030D-6E8A-4147-A177-3AD203B41FA5}">
                      <a16:colId xmlns:a16="http://schemas.microsoft.com/office/drawing/2014/main" val="1476010191"/>
                    </a:ext>
                  </a:extLst>
                </a:gridCol>
                <a:gridCol w="1852283">
                  <a:extLst>
                    <a:ext uri="{9D8B030D-6E8A-4147-A177-3AD203B41FA5}">
                      <a16:colId xmlns:a16="http://schemas.microsoft.com/office/drawing/2014/main" val="4185432992"/>
                    </a:ext>
                  </a:extLst>
                </a:gridCol>
                <a:gridCol w="2296061">
                  <a:extLst>
                    <a:ext uri="{9D8B030D-6E8A-4147-A177-3AD203B41FA5}">
                      <a16:colId xmlns:a16="http://schemas.microsoft.com/office/drawing/2014/main" val="4027506254"/>
                    </a:ext>
                  </a:extLst>
                </a:gridCol>
              </a:tblGrid>
              <a:tr h="348052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7595304"/>
                  </a:ext>
                </a:extLst>
              </a:tr>
              <a:tr h="55108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Šumperk</a:t>
                      </a:r>
                      <a:endParaRPr lang="cs-CZ" sz="1600" b="1" i="0" u="none" strike="noStrike" dirty="0">
                        <a:solidFill>
                          <a:schemeClr val="accent1"/>
                        </a:solidFill>
                        <a:effectLst/>
                        <a:latin typeface="Tahoma" panose="020B0604030504040204" pitchFamily="34" charset="0"/>
                      </a:endParaRPr>
                    </a:p>
                    <a:p>
                      <a:pPr algn="l" fontAlgn="t"/>
                      <a:endParaRPr lang="cs-CZ" sz="1600" b="1" i="0" u="none" strike="noStrike" dirty="0">
                        <a:solidFill>
                          <a:schemeClr val="accent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047" marR="3047" marT="3047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Dačice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047" marR="3047" marT="3047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Manětín</a:t>
                      </a:r>
                      <a:endParaRPr lang="cs-CZ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  <a:p>
                      <a:pPr algn="l" fontAlgn="t"/>
                      <a:endParaRPr lang="cs-CZ" sz="1600" b="1" i="0" u="none" strike="noStrike" dirty="0">
                        <a:solidFill>
                          <a:schemeClr val="accent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047" marR="3047" marT="3047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Krajská nemocnice Liberec, a.s.</a:t>
                      </a:r>
                      <a:endParaRPr lang="cs-CZ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047" marR="3047" marT="3047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Nemocnice Boskovice s.r.o.</a:t>
                      </a:r>
                      <a:endParaRPr lang="pl-PL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990573"/>
                  </a:ext>
                </a:extLst>
              </a:tr>
              <a:tr h="466969"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Jičín</a:t>
                      </a:r>
                      <a:endParaRPr lang="cs-CZ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047" marR="3047" marT="30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Prachatice</a:t>
                      </a:r>
                      <a:endParaRPr lang="cs-CZ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047" marR="3047" marT="30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Turnov</a:t>
                      </a:r>
                      <a:endParaRPr lang="cs-CZ" sz="1600" b="1" i="0" u="none" strike="noStrike" dirty="0">
                        <a:solidFill>
                          <a:schemeClr val="accent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047" marR="3047" marT="30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Žďár nad Sázavou </a:t>
                      </a:r>
                      <a:endParaRPr lang="cs-CZ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047" marR="3047" marT="3047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Jihočeská univerzita v Českých Budějovicích</a:t>
                      </a:r>
                    </a:p>
                  </a:txBody>
                  <a:tcPr marL="3047" marR="3047" marT="3047" marB="0"/>
                </a:tc>
                <a:extLst>
                  <a:ext uri="{0D108BD9-81ED-4DB2-BD59-A6C34878D82A}">
                    <a16:rowId xmlns:a16="http://schemas.microsoft.com/office/drawing/2014/main" val="1337653070"/>
                  </a:ext>
                </a:extLst>
              </a:tr>
              <a:tr h="466969"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Roudnice nad Labem</a:t>
                      </a:r>
                      <a:endParaRPr lang="cs-CZ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047" marR="3047" marT="30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Česká Třebová</a:t>
                      </a:r>
                      <a:endParaRPr lang="cs-CZ" sz="1600" b="1" i="0" u="none" strike="noStrike" dirty="0">
                        <a:solidFill>
                          <a:schemeClr val="accent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047" marR="3047" marT="3047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Louny</a:t>
                      </a:r>
                      <a:endParaRPr lang="cs-CZ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  <a:p>
                      <a:pPr algn="l" fontAlgn="t"/>
                      <a:endParaRPr lang="cs-CZ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047" marR="3047" marT="3047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Uherský Brod</a:t>
                      </a:r>
                      <a:endParaRPr lang="cs-CZ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  <a:p>
                      <a:pPr algn="l" fontAlgn="t"/>
                      <a:endParaRPr lang="cs-CZ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047" marR="3047" marT="3047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 Masarykova univerzita</a:t>
                      </a:r>
                      <a:endParaRPr lang="cs-CZ" sz="1600" b="1" i="0" u="none" strike="noStrike" dirty="0">
                        <a:solidFill>
                          <a:schemeClr val="accent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047" marR="3047" marT="3047" marB="0"/>
                </a:tc>
                <a:extLst>
                  <a:ext uri="{0D108BD9-81ED-4DB2-BD59-A6C34878D82A}">
                    <a16:rowId xmlns:a16="http://schemas.microsoft.com/office/drawing/2014/main" val="1362769244"/>
                  </a:ext>
                </a:extLst>
              </a:tr>
              <a:tr h="49477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Rakovník</a:t>
                      </a:r>
                      <a:endParaRPr lang="cs-CZ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047" marR="3047" marT="3047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Otrokovice</a:t>
                      </a:r>
                      <a:endParaRPr lang="pl-PL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047" marR="3047" marT="3047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Velké Meziříčí</a:t>
                      </a:r>
                      <a:endParaRPr lang="cs-CZ" sz="1600" b="1" i="0" u="none" strike="noStrike" dirty="0">
                        <a:solidFill>
                          <a:schemeClr val="accent1"/>
                        </a:solidFill>
                        <a:effectLst/>
                        <a:latin typeface="Tahoma" panose="020B0604030504040204" pitchFamily="34" charset="0"/>
                      </a:endParaRPr>
                    </a:p>
                    <a:p>
                      <a:pPr algn="l" fontAlgn="t"/>
                      <a:endParaRPr lang="cs-CZ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047" marR="3047" marT="3047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Knihovna Jiřího Mahena v Brně </a:t>
                      </a:r>
                      <a:endParaRPr lang="cs-CZ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047" marR="3047" marT="3047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s-ES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Univerzita Tomáše Bati ve Zlíně</a:t>
                      </a:r>
                      <a:endParaRPr lang="es-ES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047" marR="3047" marT="3047" marB="0"/>
                </a:tc>
                <a:extLst>
                  <a:ext uri="{0D108BD9-81ED-4DB2-BD59-A6C34878D82A}">
                    <a16:rowId xmlns:a16="http://schemas.microsoft.com/office/drawing/2014/main" val="3098605823"/>
                  </a:ext>
                </a:extLst>
              </a:tr>
              <a:tr h="54045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Lipník nad Bečvou </a:t>
                      </a:r>
                      <a:endParaRPr lang="cs-CZ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  <a:p>
                      <a:pPr algn="l" fontAlgn="t"/>
                      <a:endParaRPr lang="cs-CZ" sz="1600" b="1" i="0" u="none" strike="noStrike" dirty="0">
                        <a:solidFill>
                          <a:schemeClr val="accent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047" marR="3047" marT="30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Karviná</a:t>
                      </a:r>
                      <a:endParaRPr lang="cs-CZ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047" marR="3047" marT="3047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Vsetín</a:t>
                      </a:r>
                      <a:endParaRPr lang="cs-CZ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047" marR="3047" marT="3047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Husitské muzeum v Táboře</a:t>
                      </a:r>
                      <a:endParaRPr lang="cs-CZ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047" marR="3047" marT="3047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VŠB - Technická univerzita Ostrava</a:t>
                      </a:r>
                      <a:endParaRPr lang="cs-CZ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3040893"/>
                  </a:ext>
                </a:extLst>
              </a:tr>
              <a:tr h="49477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Ostrava</a:t>
                      </a:r>
                      <a:endParaRPr lang="cs-CZ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047" marR="3047" marT="30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Hodonín</a:t>
                      </a:r>
                      <a:endParaRPr lang="cs-CZ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047" marR="3047" marT="3047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Klatovy </a:t>
                      </a:r>
                      <a:endParaRPr lang="cs-CZ" sz="1600" b="1" i="0" u="none" strike="noStrike" dirty="0">
                        <a:solidFill>
                          <a:schemeClr val="accent1"/>
                        </a:solidFill>
                        <a:effectLst/>
                        <a:latin typeface="Tahoma" panose="020B0604030504040204" pitchFamily="34" charset="0"/>
                      </a:endParaRPr>
                    </a:p>
                    <a:p>
                      <a:pPr algn="l" fontAlgn="t"/>
                      <a:endParaRPr lang="cs-CZ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047" marR="3047" marT="3047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Biskupství brněnské</a:t>
                      </a:r>
                      <a:endParaRPr lang="cs-CZ" sz="160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047" marR="3047" marT="3047" marB="0"/>
                </a:tc>
                <a:tc>
                  <a:txBody>
                    <a:bodyPr/>
                    <a:lstStyle/>
                    <a:p>
                      <a:r>
                        <a:rPr lang="cs-CZ" sz="16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VŠE v Praze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8871312"/>
                  </a:ext>
                </a:extLst>
              </a:tr>
              <a:tr h="41976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u="none" strike="noStrike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Třebíč</a:t>
                      </a:r>
                      <a:endParaRPr lang="cs-CZ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047" marR="3047" marT="3047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Tábor</a:t>
                      </a:r>
                      <a:endParaRPr lang="cs-CZ" sz="16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047" marR="3047" marT="3047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047" marR="3047" marT="3047" marB="0"/>
                </a:tc>
                <a:tc>
                  <a:txBody>
                    <a:bodyPr/>
                    <a:lstStyle/>
                    <a:p>
                      <a:endParaRPr lang="cs-CZ" sz="160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047" marR="3047" marT="3047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  ZČU v Plzni</a:t>
                      </a:r>
                      <a:endParaRPr lang="es-ES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047" marR="3047" marT="3047" marB="0"/>
                </a:tc>
                <a:extLst>
                  <a:ext uri="{0D108BD9-81ED-4DB2-BD59-A6C34878D82A}">
                    <a16:rowId xmlns:a16="http://schemas.microsoft.com/office/drawing/2014/main" val="4163094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0451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8122D1-6CB8-214A-B842-D4DC0DF3A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 dirty="0"/>
              <a:t>16. výzva Knihovny ITI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638AC5-A4E4-5341-8E12-C24456508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accent1"/>
                </a:solidFill>
              </a:rPr>
              <a:t>ITI výzva – pouze pro území metropolitních oblastí / aglomerací dle schválených strategií (MRR, PR) - </a:t>
            </a:r>
            <a:r>
              <a:rPr lang="cs-CZ" sz="1400" dirty="0">
                <a:hlinkClick r:id="rId2"/>
              </a:rPr>
              <a:t>IROP - Ministerstvo pro místní rozvoj ČR - Jednotlivé programové rámce ITI - IROP 2021-2027 (gov.cz)</a:t>
            </a:r>
            <a:endParaRPr lang="cs-CZ" sz="2000" b="1" dirty="0">
              <a:solidFill>
                <a:schemeClr val="accent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accent1"/>
                </a:solidFill>
              </a:rPr>
              <a:t>Příjemci: obce, organizace zřizované / zakládané obcemi, zřizovatelé 		        	       základních knihoven se specializovaným knihovním fondem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 čem se liší výzvy pro integrované nástroje?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žadatel předkládá žádost přímo do výzvy ŘO IROP pro ITI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podmínkou je kladné vyjádření ŘV nositele ITI o souladu projektového záměru s integrovanou strategií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 integrovaných výzev nejsou limity min. a max. celkových způsobilých výdajů</a:t>
            </a:r>
          </a:p>
          <a:p>
            <a:pPr marL="0" indent="0">
              <a:buNone/>
            </a:pPr>
            <a:endParaRPr lang="cs-CZ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285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8122D1-6CB8-214A-B842-D4DC0DF3A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 dirty="0"/>
              <a:t>114. výzva Kultura – knihovny CLLD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638AC5-A4E4-5341-8E12-C24456508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14538" cy="435133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accent1"/>
                </a:solidFill>
              </a:rPr>
              <a:t>CLLD - pro profesionální knihovny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accent1"/>
                </a:solidFill>
              </a:rPr>
              <a:t>Příjemci: obce, organizace zřizované / zakládané obcemi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accent1"/>
                </a:solidFill>
              </a:rPr>
              <a:t>Počet vyhodnocených strategií CLLD: 142 z 158 předložených (celkem 180 MAS v ČR)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accent1"/>
                </a:solidFill>
              </a:rPr>
              <a:t>Zájem MAS o knihovny: celkem 46 MAS z vyhodnocených strategií si vybralo tuto aktivitu</a:t>
            </a:r>
          </a:p>
          <a:p>
            <a:pPr marL="0" indent="0">
              <a:buNone/>
            </a:pP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 čem se liší výzvy pro integrované nástroje?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žadatel předkládá žádost přímo do výzvy ŘO IROP pro CLLD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podmínkou je kladné vyjádření ŘV MAS o souladu projekt. záměru s integrovanou strategií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 CLLD výzvy není limit max. celkových způsobilých výdajů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žádost do CLLD výzvy musí být podepsána i zástupcem MAS</a:t>
            </a:r>
            <a:endParaRPr lang="cs-CZ" sz="20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cs-CZ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458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8122D1-6CB8-214A-B842-D4DC0DF3A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 dirty="0"/>
              <a:t>114. výzva Kultura – knihovny CLLD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638AC5-A4E4-5341-8E12-C24456508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Rekonstrukce a vybavení obecních </a:t>
            </a:r>
          </a:p>
          <a:p>
            <a:pPr marL="0" indent="0">
              <a:buNone/>
            </a:pP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profesionálních knihoven: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rekonstrukce knihoven, včetně nové výstavby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návštěvnické a technické zázemí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zařízení pro digitalizaci a aplikační software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technické vybavení knihoven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Podmínka </a:t>
            </a: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bezbariérovosti</a:t>
            </a:r>
          </a:p>
          <a:p>
            <a:pPr marL="0" indent="0">
              <a:buNone/>
            </a:pPr>
            <a:endParaRPr lang="cs-CZ" sz="2400" b="1" dirty="0">
              <a:solidFill>
                <a:schemeClr val="accent1"/>
              </a:solidFill>
            </a:endParaRPr>
          </a:p>
        </p:txBody>
      </p:sp>
      <p:pic>
        <p:nvPicPr>
          <p:cNvPr id="4" name="Obrázek 3" descr="Obsah obrázku schody, interiér, zeď, zábradlí&#10;&#10;Popis byl vytvořen automaticky">
            <a:extLst>
              <a:ext uri="{FF2B5EF4-FFF2-40B4-BE49-F238E27FC236}">
                <a16:creationId xmlns:a16="http://schemas.microsoft.com/office/drawing/2014/main" id="{F64C329A-E616-2ECB-676C-D696A535F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0128" y="1825625"/>
            <a:ext cx="5501872" cy="366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53701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Vlastní 5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7F3A7B"/>
      </a:accent1>
      <a:accent2>
        <a:srgbClr val="976195"/>
      </a:accent2>
      <a:accent3>
        <a:srgbClr val="B288AE"/>
      </a:accent3>
      <a:accent4>
        <a:srgbClr val="CAB0CB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4695</TotalTime>
  <Words>669</Words>
  <Application>Microsoft Office PowerPoint</Application>
  <PresentationFormat>Širokoúhlá obrazovka</PresentationFormat>
  <Paragraphs>127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Calibri</vt:lpstr>
      <vt:lpstr>Symbol</vt:lpstr>
      <vt:lpstr>Tahoma</vt:lpstr>
      <vt:lpstr>Motiv Office</vt:lpstr>
      <vt:lpstr>Podpora výstavby a rekonstrukce regionálních knihoven prostřednictvím IROP </vt:lpstr>
      <vt:lpstr>IROP 2021-2027: specifický cíl 4.4</vt:lpstr>
      <vt:lpstr>Výzvy IROP pro knihovny</vt:lpstr>
      <vt:lpstr>Výzvy IROP pro knihovny</vt:lpstr>
      <vt:lpstr>1. a 2. výzva Knihovny</vt:lpstr>
      <vt:lpstr>Podpořené knihovny z IROP*</vt:lpstr>
      <vt:lpstr>16. výzva Knihovny ITI</vt:lpstr>
      <vt:lpstr>114. výzva Kultura – knihovny CLLD</vt:lpstr>
      <vt:lpstr>114. výzva Kultura – knihovny CLLD</vt:lpstr>
      <vt:lpstr>Informace o výzvách IROP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Adam Hanuš</dc:creator>
  <cp:lastModifiedBy>Fišerová Martina</cp:lastModifiedBy>
  <cp:revision>252</cp:revision>
  <cp:lastPrinted>2023-11-20T14:01:54Z</cp:lastPrinted>
  <dcterms:created xsi:type="dcterms:W3CDTF">2021-07-30T07:07:43Z</dcterms:created>
  <dcterms:modified xsi:type="dcterms:W3CDTF">2023-11-20T14:02:33Z</dcterms:modified>
</cp:coreProperties>
</file>