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3" r:id="rId6"/>
    <p:sldId id="264" r:id="rId7"/>
    <p:sldId id="297" r:id="rId8"/>
    <p:sldId id="294" r:id="rId9"/>
    <p:sldId id="270" r:id="rId10"/>
    <p:sldId id="260" r:id="rId11"/>
    <p:sldId id="295" r:id="rId12"/>
    <p:sldId id="298" r:id="rId13"/>
    <p:sldId id="300" r:id="rId14"/>
    <p:sldId id="301" r:id="rId15"/>
    <p:sldId id="302" r:id="rId16"/>
    <p:sldId id="303" r:id="rId17"/>
    <p:sldId id="29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D51"/>
    <a:srgbClr val="A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Text]"/>
      <dgm:spPr>
        <a:solidFill>
          <a:srgbClr val="002060"/>
        </a:solidFill>
      </dgm:spPr>
      <dgm:t>
        <a:bodyPr rtlCol="0"/>
        <a:lstStyle/>
        <a:p>
          <a:pPr rtl="0"/>
          <a:r>
            <a:rPr lang="cs-CZ" noProof="0" dirty="0">
              <a:solidFill>
                <a:schemeClr val="bg1"/>
              </a:solidFill>
            </a:rPr>
            <a:t>NOVĚ NASTUPUJÍCÍ ŘEDITEL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rgbClr val="AF0505"/>
        </a:solidFill>
      </dgm:spPr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9252A2D7-ECD4-458F-B2BB-B6333EF341C4}">
      <dgm:prSet phldrT="[Text]"/>
      <dgm:spPr>
        <a:solidFill>
          <a:srgbClr val="0070C0"/>
        </a:solidFill>
      </dgm:spPr>
      <dgm:t>
        <a:bodyPr rtlCol="0"/>
        <a:lstStyle/>
        <a:p>
          <a:pPr rtl="0"/>
          <a:r>
            <a:rPr lang="cs-CZ" noProof="0" dirty="0">
              <a:solidFill>
                <a:schemeClr val="bg1"/>
              </a:solidFill>
            </a:rPr>
            <a:t>ŘEDITEL SE ZKUŠENOSTMI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rgbClr val="AF0505"/>
        </a:solidFill>
      </dgm:spPr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E577C89B-FE67-4FD5-B67B-A9D2B5CF35FB}">
      <dgm:prSet phldrT="[Text]"/>
      <dgm:spPr>
        <a:solidFill>
          <a:srgbClr val="002060"/>
        </a:solidFill>
      </dgm:spPr>
      <dgm:t>
        <a:bodyPr rtlCol="0"/>
        <a:lstStyle/>
        <a:p>
          <a:pPr rtl="0"/>
          <a:r>
            <a:rPr lang="cs-CZ" noProof="0" dirty="0">
              <a:solidFill>
                <a:schemeClr val="bg1"/>
              </a:solidFill>
            </a:rPr>
            <a:t>STUDENTI KNIHOVNICTVÍ</a:t>
          </a: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rgbClr val="AF0505"/>
        </a:solidFill>
      </dgm:spPr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7DB892B2-0E0D-420C-B451-7722D28313F7}">
      <dgm:prSet phldrT="[Text]"/>
      <dgm:spPr>
        <a:solidFill>
          <a:schemeClr val="accent1">
            <a:lumMod val="75000"/>
          </a:schemeClr>
        </a:solidFill>
      </dgm:spPr>
      <dgm:t>
        <a:bodyPr rtlCol="0"/>
        <a:lstStyle/>
        <a:p>
          <a:pPr rtl="0"/>
          <a:r>
            <a:rPr lang="cs-CZ" noProof="0" dirty="0">
              <a:solidFill>
                <a:schemeClr val="bg1"/>
              </a:solidFill>
            </a:rPr>
            <a:t>OSTATNÍ – TŘEBA I METODICI </a:t>
          </a:r>
          <a:r>
            <a:rPr lang="cs-CZ" noProof="0" dirty="0">
              <a:solidFill>
                <a:schemeClr val="bg1"/>
              </a:solidFill>
              <a:sym typeface="Wingdings" panose="05000000000000000000" pitchFamily="2" charset="2"/>
            </a:rPr>
            <a:t></a:t>
          </a:r>
          <a:endParaRPr lang="cs-CZ" noProof="0" dirty="0">
            <a:solidFill>
              <a:schemeClr val="bg1"/>
            </a:solidFill>
          </a:endParaRP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cs-CZ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E28A262D-0B93-49C0-85A8-FF57875272C2}" type="pres">
      <dgm:prSet presAssocID="{BCD89840-710B-41CC-80E1-A699FA6BF644}" presName="sibTrans" presStyleLbl="bgSibTrans2D1" presStyleIdx="0" presStyleCnt="3"/>
      <dgm:spPr/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2340564-8D1D-4B16-8221-86830D7817E6}" type="pres">
      <dgm:prSet presAssocID="{61B195D9-EB3C-4802-A6AB-664066A6DE01}" presName="sibTrans" presStyleLbl="bgSibTrans2D1" presStyleIdx="1" presStyleCnt="3"/>
      <dgm:spPr/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4970D0ED-1467-43CD-8A03-83FFD3D85C61}" type="pres">
      <dgm:prSet presAssocID="{895F126D-CBF0-4835-ACDB-7CA05B5379BC}" presName="sibTrans" presStyleLbl="bgSibTrans2D1" presStyleIdx="2" presStyleCnt="3"/>
      <dgm:spPr/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rgbClr val="AF050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solidFill>
                <a:schemeClr val="bg1"/>
              </a:solidFill>
            </a:rPr>
            <a:t>NOVĚ NASTUPUJÍCÍ ŘEDITEL</a:t>
          </a: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rgbClr val="AF050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solidFill>
                <a:schemeClr val="bg1"/>
              </a:solidFill>
            </a:rPr>
            <a:t>ŘEDITEL SE ZKUŠENOSTMI</a:t>
          </a: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rgbClr val="AF050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solidFill>
                <a:schemeClr val="bg1"/>
              </a:solidFill>
            </a:rPr>
            <a:t>STUDENTI KNIHOVNICTVÍ</a:t>
          </a: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noProof="0" dirty="0">
              <a:solidFill>
                <a:schemeClr val="bg1"/>
              </a:solidFill>
            </a:rPr>
            <a:t>OSTATNÍ – TŘEBA I METODICI </a:t>
          </a:r>
          <a:r>
            <a:rPr lang="cs-CZ" sz="2400" kern="1200" noProof="0" dirty="0">
              <a:solidFill>
                <a:schemeClr val="bg1"/>
              </a:solidFill>
              <a:sym typeface="Wingdings" panose="05000000000000000000" pitchFamily="2" charset="2"/>
            </a:rPr>
            <a:t></a:t>
          </a:r>
          <a:endParaRPr lang="cs-CZ" sz="2400" kern="1200" noProof="0" dirty="0">
            <a:solidFill>
              <a:schemeClr val="bg1"/>
            </a:solidFill>
          </a:endParaRP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26.02.2021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968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4CD0-1471-474F-B006-D6740D95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F3FE1-C0E6-4CE0-B284-C59FAA76F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540B9-E39A-4CAF-8135-F7BE3E82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F6F832-27B8-4ECE-92C0-0CD9701D8D15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11F293-549F-43DA-B88D-3D8CCC5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Jak řídit knihovnu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131B0-8723-421D-B03C-B7FE5233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41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6DB49-F8BD-4FE3-BF7C-BB4B5B5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1B669C-93E8-4A4D-B9A6-BC516C93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C1EF09-B05A-484F-9AFD-0C11136E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853DDE-37B8-49F7-BEAD-9204BCAB6E81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1C96BF-E1C5-455D-AA59-61606182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D4276-4BD3-458F-9129-0035412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239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419F8-C5B7-4A83-BFB3-DD35E94B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FAD48-7A5D-41CE-B089-0E910940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4B97-BC75-4784-95F8-85BBFB5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0E3367-0148-43BA-8A11-7A5FC730B058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DEF6FB-1432-486E-8137-DCD4EE6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C625E-AC73-4A4F-B8EA-54D7BDA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07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91E6EC-B79F-4376-B971-2829C8F138AD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E7D64-F8F7-4D9E-8603-C0C2DA32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73AB8-B741-49EE-8CF2-CE76B41B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4C14E-AA16-48C7-BC64-BCAE786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4F4E4C-3FCE-473B-8EBE-1B0669656179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C7856-DF67-4A52-B45B-88136DD8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3124B-11CE-4F87-90FE-CB6E338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53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FA874-DA89-4ED3-A6C5-6DAF6872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D4614-D29F-4602-8870-8534E91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84844E-D1B2-44EC-93E4-1EA427F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13717A-B7E9-4056-A315-527823FBE21F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3388E-AC10-485A-A64B-F720A29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BF5CC-0FF4-4C39-9766-1C5561EA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50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20A4-CF63-41DC-ADEB-F2C83AAD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9B4032-2D10-451D-B7F4-54ED417A6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909734-6C72-4068-B06F-F875E92D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3543E-FDF5-4808-B8F6-D35E304C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A6ACBC-9CD0-4889-B2C1-C1B64B3B21D4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D98E4-B786-4D3B-A8C3-694EF65E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13D0A1-6DA8-4D45-BBF9-65AACDC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670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6984-3F27-4F22-A482-3F83FC57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9420E9-5259-4DB0-ADD9-F31EB43D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8B26E7-B5FA-4ED1-887B-1AE83501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F59403-02F0-41AF-9433-F8C7F82E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6F6342-7098-4361-9EFA-D3521C971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50BE94-C1B1-4A21-AC23-4BA27678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705E6E-1793-444B-988F-F1F790C86BAC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738F78-7921-4B41-9041-9FE47584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F8F1F4-5361-4B71-B40D-D0DAB17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5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1BD1F-DDC8-4803-BFE4-AE718D62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DE87A3-43A8-41E2-A412-F7CC1ED6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6895A0-E502-4DDE-A3F1-28CCC7E3390C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B74380-3900-4252-B190-4B99F80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F0AA1F-3999-4A32-BB04-66EF0169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199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230B46-2F9F-46C8-82D7-43F41245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3B92A6-5CC4-489D-BCBA-F8C568AD9D3F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CD081-108C-4D3A-B81A-E6BD8D8B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A29755-B102-493C-B7B2-3A19D6C3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98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97F33-4B76-4CDB-B3E9-B0034A57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EAE59-AE38-4B9D-8E6D-A6F6FB2F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C3291-DB4D-404C-BD6E-9F94612B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B9B6D7-BAD7-4ED5-9667-ABDD752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53172B-BE8B-46DB-AEEA-18B3103D4B76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9CE53-AECD-4E42-9E59-AB67667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D313F-2306-4C62-BBE8-D5F1C5B8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56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9B02C-8BDF-4A19-A8FD-7D7EDE93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337B10-4C98-4EC2-986C-29E7F30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83D02-EC8F-4B0C-95E7-5B4AD037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B993-A1AF-4321-B481-C8F29A4E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C03EC5-0695-4051-A5D3-6C232DF06FE9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2D478-CE7C-4B45-A9A3-CD76CC59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B1ADC0-C2B8-4F39-A6FD-ACB872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119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24CF6B-D879-4FA7-BBA4-9A6654DA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61A2B-3E70-4F0D-8667-5F205533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57C051-4281-4CBA-859F-C319E6840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BC3A7D-24C7-4281-80A4-3335E6D2F415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B54C2-2C58-4951-B965-23DE1C8C3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0E84E-52EB-4E51-995F-8CBDB7FD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89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ie.seda@nkp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ie.seda@nkp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ie.seda@nkp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04A8-124B-491D-BE8B-74F9D6A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026"/>
            <a:ext cx="9144000" cy="34184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JAK ŘÍDIT KNIHOVNU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4400" dirty="0">
                <a:solidFill>
                  <a:srgbClr val="293D51"/>
                </a:solidFill>
              </a:rPr>
              <a:t>aneb</a:t>
            </a:r>
            <a:br>
              <a:rPr lang="cs-CZ" sz="4400" dirty="0">
                <a:solidFill>
                  <a:srgbClr val="293D51"/>
                </a:solidFill>
              </a:rPr>
            </a:br>
            <a:r>
              <a:rPr lang="cs-CZ" sz="4400" dirty="0">
                <a:solidFill>
                  <a:srgbClr val="293D51"/>
                </a:solidFill>
              </a:rPr>
              <a:t>Příručka pro začínající ředitele knihoven</a:t>
            </a:r>
            <a:endParaRPr lang="cs-CZ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BC38D-6855-4E3D-B59F-E48B5E26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2416"/>
            <a:ext cx="9144000" cy="1118586"/>
          </a:xfrm>
        </p:spPr>
        <p:txBody>
          <a:bodyPr>
            <a:normAutofit/>
          </a:bodyPr>
          <a:lstStyle/>
          <a:p>
            <a:r>
              <a:rPr lang="cs-CZ" sz="1800" dirty="0"/>
              <a:t>PhDr. Marie Šedá</a:t>
            </a:r>
          </a:p>
          <a:p>
            <a:r>
              <a:rPr lang="cs-CZ" sz="1800" dirty="0">
                <a:hlinkClick r:id="rId2"/>
              </a:rPr>
              <a:t>marie.seda@nkp.cz</a:t>
            </a:r>
            <a:endParaRPr lang="cs-CZ" sz="1800" dirty="0"/>
          </a:p>
          <a:p>
            <a:r>
              <a:rPr lang="cs-CZ" sz="1800" dirty="0"/>
              <a:t>Praha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FDD6-ED08-4810-9428-4DD8E7BA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9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6847D-2AAB-43ED-8894-2482ABC5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A377C-CB09-4AAE-B8B7-BF929F993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0" y="438116"/>
            <a:ext cx="1042727" cy="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SMS – spolupráce pokračuje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071"/>
            <a:ext cx="10515600" cy="385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293D51"/>
                </a:solidFill>
              </a:rPr>
              <a:t>2018 – stáže v krajích – OL, MSK, ÚK…</a:t>
            </a:r>
          </a:p>
          <a:p>
            <a:r>
              <a:rPr lang="cs-CZ" dirty="0"/>
              <a:t>spolupráce s Mgr. Pacholíkovou a Mgr. Kratochvílovou </a:t>
            </a:r>
          </a:p>
          <a:p>
            <a:r>
              <a:rPr lang="cs-CZ" dirty="0"/>
              <a:t>viz porada RF</a:t>
            </a:r>
          </a:p>
          <a:p>
            <a:pPr marL="0" indent="0">
              <a:buNone/>
            </a:pPr>
            <a:r>
              <a:rPr lang="cs-CZ" dirty="0">
                <a:solidFill>
                  <a:srgbClr val="293D51"/>
                </a:solidFill>
              </a:rPr>
              <a:t>2021</a:t>
            </a:r>
          </a:p>
          <a:p>
            <a:r>
              <a:rPr lang="cs-CZ" dirty="0"/>
              <a:t>pokračování, tentokrát online</a:t>
            </a:r>
          </a:p>
          <a:p>
            <a:r>
              <a:rPr lang="cs-CZ" dirty="0"/>
              <a:t>tři dvoudenní běhy (23.2.+25.2., 2.3.+4.3., 16.3.+18.3.)</a:t>
            </a:r>
          </a:p>
          <a:p>
            <a:pPr lvl="1"/>
            <a:r>
              <a:rPr lang="cs-CZ" dirty="0"/>
              <a:t>podle zájmu možná i více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0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77285" cy="1325563"/>
          </a:xfrm>
        </p:spPr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Program – o čem se bude hovořit?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A95494F-6627-4C41-8D9D-DF50B475E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615" y="375756"/>
            <a:ext cx="2548055" cy="6299363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91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Co jsme si připravili…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071"/>
            <a:ext cx="10515600" cy="385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prezentace</a:t>
            </a:r>
          </a:p>
          <a:p>
            <a:pPr marL="0" indent="0">
              <a:buNone/>
            </a:pPr>
            <a:r>
              <a:rPr lang="cs-CZ" dirty="0"/>
              <a:t>texty </a:t>
            </a:r>
          </a:p>
          <a:p>
            <a:pPr marL="0" indent="0">
              <a:buNone/>
            </a:pPr>
            <a:r>
              <a:rPr lang="cs-CZ" dirty="0"/>
              <a:t>testy</a:t>
            </a:r>
          </a:p>
          <a:p>
            <a:pPr marL="0" indent="0">
              <a:buNone/>
            </a:pPr>
            <a:r>
              <a:rPr lang="cs-CZ" dirty="0"/>
              <a:t>pracovní listy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obrázky, videa, audia…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922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3A0876-A444-4378-84B8-F3E6AF7B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3B92A6-5CC4-489D-BCBA-F8C568AD9D3F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568CEC-A69A-4F52-9075-5023660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991603-2E91-4C88-A272-6E77B082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13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E94FB-D2EF-4837-B426-D4C2E250E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" y="425711"/>
            <a:ext cx="3890282" cy="55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8E7901E-8067-48CA-8240-09F81F9B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83" y="425711"/>
            <a:ext cx="3946435" cy="55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C20F1A-3789-46FF-8D1A-0A94A2547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1" y="425711"/>
            <a:ext cx="3950158" cy="55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1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04A8-124B-491D-BE8B-74F9D6A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026"/>
            <a:ext cx="9144000" cy="34184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JAK ŘÍDIT KNIHOVNU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STÁŽE PRO SMS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BC38D-6855-4E3D-B59F-E48B5E26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2416"/>
            <a:ext cx="9144000" cy="1118586"/>
          </a:xfrm>
        </p:spPr>
        <p:txBody>
          <a:bodyPr>
            <a:normAutofit/>
          </a:bodyPr>
          <a:lstStyle/>
          <a:p>
            <a:r>
              <a:rPr lang="cs-CZ" sz="1800" dirty="0"/>
              <a:t>PhDr. Marie Šedá</a:t>
            </a:r>
          </a:p>
          <a:p>
            <a:r>
              <a:rPr lang="cs-CZ" sz="1800" dirty="0">
                <a:hlinkClick r:id="rId2"/>
              </a:rPr>
              <a:t>marie.seda@nkp.cz</a:t>
            </a:r>
            <a:endParaRPr lang="cs-CZ" sz="1800" dirty="0"/>
          </a:p>
          <a:p>
            <a:r>
              <a:rPr lang="cs-CZ" sz="1800" dirty="0"/>
              <a:t>Praha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FDD6-ED08-4810-9428-4DD8E7BA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9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6847D-2AAB-43ED-8894-2482ABC5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A377C-CB09-4AAE-B8B7-BF929F993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0" y="438116"/>
            <a:ext cx="1042727" cy="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D705-99E2-4540-8971-8B58F490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11BCF1-F39F-4958-910F-615C520DD712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D0AA89-9B23-43EF-9373-1F0A3B6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90E60-93D0-4791-8BD8-F7C6752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2</a:t>
            </a:fld>
            <a:endParaRPr lang="cs-CZ" noProof="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7B6CDC-BC97-4D37-B433-144231844CC3}"/>
              </a:ext>
            </a:extLst>
          </p:cNvPr>
          <p:cNvSpPr txBox="1"/>
          <p:nvPr/>
        </p:nvSpPr>
        <p:spPr>
          <a:xfrm>
            <a:off x="3950563" y="435006"/>
            <a:ext cx="4114800" cy="59213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85E3BA8-0490-4106-9526-53D416295981}"/>
              </a:ext>
            </a:extLst>
          </p:cNvPr>
          <p:cNvSpPr/>
          <p:nvPr/>
        </p:nvSpPr>
        <p:spPr>
          <a:xfrm>
            <a:off x="5593300" y="2594229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cs-CZ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1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Co se dozvíte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93D51"/>
                </a:solidFill>
              </a:rPr>
              <a:t>Nevíme, jak bude příručka vypadat, ale víme, že:</a:t>
            </a:r>
          </a:p>
          <a:p>
            <a:pPr lvl="1"/>
            <a:r>
              <a:rPr lang="cs-CZ" dirty="0"/>
              <a:t>bude určena začínajícím (a možná i pokročilým) ředitelům a vedoucím knihoven</a:t>
            </a:r>
          </a:p>
          <a:p>
            <a:pPr lvl="1"/>
            <a:r>
              <a:rPr lang="cs-CZ" dirty="0"/>
              <a:t>seznámí ředitele s řadou okruhů – od výběrového řízení, přes personalistiku, zadávání veřejných zakázek, přijímání i propouštění zaměstnanců, správu knihovny, spolupráci a sdílení…až po knihovnické procesy a odborné činnosti</a:t>
            </a:r>
          </a:p>
          <a:p>
            <a:pPr lvl="1"/>
            <a:r>
              <a:rPr lang="cs-CZ" dirty="0"/>
              <a:t>na její přípravě pracuje více lidí – také ekonom, personalista, knihovník a také generální ředitel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…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751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Bez příloh to nepůjde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FDAA8A2-7AC7-49FB-A8E8-957F55B3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514" y="1331651"/>
            <a:ext cx="6961651" cy="5161224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53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70CA3-CA09-4780-A5B8-4675C645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4F4E4C-3FCE-473B-8EBE-1B0669656179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FF9017-E240-41BE-82B3-339AB4D2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Knihovna v obci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E3BAA-4629-46FF-A9AF-F7A920AC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5</a:t>
            </a:fld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C2903A-F3AC-4FA7-81EA-839C3510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50" y="0"/>
            <a:ext cx="7279923" cy="71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234692-C425-484F-8BCC-AAFC2501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3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A7DD4-924A-4C68-BAD9-9A58E6CE8B0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0454"/>
            <a:ext cx="12191999" cy="180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4E4A8B-D4F2-4ACD-9430-01FAA2DD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B88C31-F036-4063-A102-C4112E466976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D18E6B-C15A-48EC-AE78-02463A26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dirty="0"/>
              <a:t>Knihovna v obci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183C2-5377-46B0-A609-0508B6A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6</a:t>
            </a:fld>
            <a:endParaRPr lang="cs-CZ" noProof="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C2C825-5840-4CAB-BAD5-24A6AA569069}"/>
              </a:ext>
            </a:extLst>
          </p:cNvPr>
          <p:cNvSpPr txBox="1"/>
          <p:nvPr/>
        </p:nvSpPr>
        <p:spPr>
          <a:xfrm>
            <a:off x="461638" y="497064"/>
            <a:ext cx="926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Co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4400" dirty="0">
                <a:solidFill>
                  <a:srgbClr val="AF0505"/>
                </a:solidFill>
                <a:latin typeface="+mj-lt"/>
                <a:ea typeface="+mj-ea"/>
                <a:cs typeface="+mj-cs"/>
              </a:rPr>
              <a:t>vlastně dělá knihovna/knihovník?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FC82231-27BE-41A7-AC13-2642BBB5B9B2}"/>
              </a:ext>
            </a:extLst>
          </p:cNvPr>
          <p:cNvGrpSpPr/>
          <p:nvPr/>
        </p:nvGrpSpPr>
        <p:grpSpPr>
          <a:xfrm>
            <a:off x="838200" y="1266505"/>
            <a:ext cx="11043821" cy="5416458"/>
            <a:chOff x="838200" y="1266505"/>
            <a:chExt cx="11043821" cy="54164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A0D41BD-6005-4012-BFFA-A1CCBB2F0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1" t="10497" r="4975"/>
            <a:stretch/>
          </p:blipFill>
          <p:spPr>
            <a:xfrm>
              <a:off x="838200" y="1266505"/>
              <a:ext cx="11043821" cy="5416458"/>
            </a:xfrm>
            <a:prstGeom prst="rect">
              <a:avLst/>
            </a:prstGeom>
          </p:spPr>
        </p:pic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D4645E92-515D-45C8-B067-DF9AB3A960F4}"/>
                </a:ext>
              </a:extLst>
            </p:cNvPr>
            <p:cNvSpPr/>
            <p:nvPr/>
          </p:nvSpPr>
          <p:spPr>
            <a:xfrm>
              <a:off x="4165106" y="3530758"/>
              <a:ext cx="2396971" cy="905522"/>
            </a:xfrm>
            <a:prstGeom prst="ellipse">
              <a:avLst/>
            </a:prstGeom>
            <a:noFill/>
            <a:ln w="76200">
              <a:solidFill>
                <a:srgbClr val="AF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28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3" y="931369"/>
            <a:ext cx="5534503" cy="1255469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>
                <a:solidFill>
                  <a:srgbClr val="AF0505"/>
                </a:solidFill>
              </a:rPr>
              <a:t>Kdo příručku může využít?</a:t>
            </a:r>
          </a:p>
        </p:txBody>
      </p:sp>
      <p:graphicFrame>
        <p:nvGraphicFramePr>
          <p:cNvPr id="4" name="Zástupný obsah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332767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62" r="5462"/>
          <a:stretch/>
        </p:blipFill>
        <p:spPr>
          <a:xfrm>
            <a:off x="6241002" y="100228"/>
            <a:ext cx="5831627" cy="65744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984CD9-E68E-4A4A-946A-B7DBCFC87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9" y="0"/>
            <a:ext cx="12179161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8F49E-42B5-4188-A77D-1ABD1FE94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91BB36-1FBE-499E-993C-936B74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4BEA71-4B6E-4368-B488-68BAD53521A4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FC60B0-00D0-4AA0-9086-DE681059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DA41-301B-4227-93DA-8708B34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0505"/>
                </a:solidFill>
              </a:rPr>
              <a:t>Kdy bude hotová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BD2FD7-71A6-4117-B3C3-8F631378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071"/>
            <a:ext cx="10515600" cy="3859891"/>
          </a:xfrm>
        </p:spPr>
        <p:txBody>
          <a:bodyPr>
            <a:normAutofit/>
          </a:bodyPr>
          <a:lstStyle/>
          <a:p>
            <a:r>
              <a:rPr lang="cs-CZ" dirty="0"/>
              <a:t>termín dokončení 2021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příručka bude obsáhlá – cca 200 stran</a:t>
            </a:r>
          </a:p>
          <a:p>
            <a:r>
              <a:rPr lang="cs-CZ" dirty="0"/>
              <a:t>náklad: 300 ks</a:t>
            </a:r>
          </a:p>
          <a:p>
            <a:r>
              <a:rPr lang="cs-CZ" dirty="0"/>
              <a:t>formát: A5</a:t>
            </a:r>
          </a:p>
          <a:p>
            <a:r>
              <a:rPr lang="cs-CZ" dirty="0"/>
              <a:t>bude dostupná i v elektronické podobě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6CC5AF-9F02-47A0-8FF7-C5BA6A5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6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DE7F24-8132-4054-89B3-2336524AE9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120"/>
            <a:ext cx="12192000" cy="1800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ACD9B-0C1C-490C-A953-21E4627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06991A-6090-43FA-A10C-03B67A232CBB}" type="datetime1">
              <a:rPr lang="cs-CZ" noProof="0" smtClean="0"/>
              <a:t>26.02.2021</a:t>
            </a:fld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0C5366-344B-4BAD-8EBA-62D8EB4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723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04A8-124B-491D-BE8B-74F9D6AC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0540"/>
            <a:ext cx="9144000" cy="225492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STÁŽE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4400" b="1" dirty="0">
                <a:solidFill>
                  <a:srgbClr val="293D51"/>
                </a:solidFill>
              </a:rPr>
              <a:t>pro Sdružení místních samospráv</a:t>
            </a:r>
            <a:endParaRPr lang="cs-CZ" dirty="0">
              <a:solidFill>
                <a:srgbClr val="293D5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BC38D-6855-4E3D-B59F-E48B5E26E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1596"/>
            <a:ext cx="9144000" cy="1349406"/>
          </a:xfrm>
        </p:spPr>
        <p:txBody>
          <a:bodyPr>
            <a:normAutofit/>
          </a:bodyPr>
          <a:lstStyle/>
          <a:p>
            <a:r>
              <a:rPr lang="cs-CZ" sz="1800" dirty="0"/>
              <a:t>Únor – duben 2021, virtuální setkávání</a:t>
            </a:r>
          </a:p>
          <a:p>
            <a:r>
              <a:rPr lang="cs-CZ" sz="1800" dirty="0"/>
              <a:t>Marie Šedá</a:t>
            </a:r>
          </a:p>
          <a:p>
            <a:r>
              <a:rPr lang="cs-CZ" sz="1800" dirty="0">
                <a:hlinkClick r:id="rId2"/>
              </a:rPr>
              <a:t>marie.seda@nkp.cz</a:t>
            </a:r>
            <a:r>
              <a:rPr lang="cs-CZ" sz="1800" dirty="0"/>
              <a:t> 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FDD6-ED08-4810-9428-4DD8E7BA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9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86847D-2AAB-43ED-8894-2482ABC5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0"/>
            <a:ext cx="12192000" cy="182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5A377C-CB09-4AAE-B8B7-BF929F993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0" y="438116"/>
            <a:ext cx="1042727" cy="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šablona" id="{876622F7-7042-40A3-858A-A8B7173774AF}" vid="{6972A1DD-70EF-483E-ABB7-FB3C152C0C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317</Words>
  <Application>Microsoft Office PowerPoint</Application>
  <PresentationFormat>Širokoúhlá obrazovka</PresentationFormat>
  <Paragraphs>72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Motiv Office</vt:lpstr>
      <vt:lpstr>JAK ŘÍDIT KNIHOVNU aneb Příručka pro začínající ředitele knihoven</vt:lpstr>
      <vt:lpstr>Prezentace aplikace PowerPoint</vt:lpstr>
      <vt:lpstr>Co se dozvíte</vt:lpstr>
      <vt:lpstr>Bez příloh to nepůjde </vt:lpstr>
      <vt:lpstr>Prezentace aplikace PowerPoint</vt:lpstr>
      <vt:lpstr>Prezentace aplikace PowerPoint</vt:lpstr>
      <vt:lpstr>Kdo příručku může využít?</vt:lpstr>
      <vt:lpstr>Kdy bude hotová</vt:lpstr>
      <vt:lpstr>STÁŽE pro Sdružení místních samospráv</vt:lpstr>
      <vt:lpstr>SMS – spolupráce pokračuje</vt:lpstr>
      <vt:lpstr>Program – o čem se bude hovořit?</vt:lpstr>
      <vt:lpstr>Co jsme si připravili…</vt:lpstr>
      <vt:lpstr>Prezentace aplikace PowerPoint</vt:lpstr>
      <vt:lpstr>JAK ŘÍDIT KNIHOVNU STÁŽE PRO SMS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(design Rámeček)</dc:title>
  <dc:creator>Marie Šedá</dc:creator>
  <cp:lastModifiedBy>Marie Šedá</cp:lastModifiedBy>
  <cp:revision>76</cp:revision>
  <dcterms:created xsi:type="dcterms:W3CDTF">2020-10-28T08:49:21Z</dcterms:created>
  <dcterms:modified xsi:type="dcterms:W3CDTF">2021-02-26T09:24:44Z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