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64" r:id="rId16"/>
    <p:sldId id="273" r:id="rId17"/>
    <p:sldId id="272" r:id="rId18"/>
    <p:sldId id="271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56" y="-9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Se&#353;it1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Se&#353;i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cs-CZ" sz="3200"/>
              <a:t>Důvody používání počítačů v knihovnách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List1!$C$2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cat>
            <c:strRef>
              <c:f>List1!$B$3:$B$10</c:f>
              <c:strCache>
                <c:ptCount val="8"/>
                <c:pt idx="0">
                  <c:v>Bezplatný internet</c:v>
                </c:pt>
                <c:pt idx="1">
                  <c:v>Nemá počítač</c:v>
                </c:pt>
                <c:pt idx="2">
                  <c:v>Nemá přístup k internetu</c:v>
                </c:pt>
                <c:pt idx="3">
                  <c:v>K práci a ke sdílení s přáteli</c:v>
                </c:pt>
                <c:pt idx="4">
                  <c:v>Podpora pracovníků knihovny</c:v>
                </c:pt>
                <c:pt idx="5">
                  <c:v>Pomoc od ostatních uřživatelů</c:v>
                </c:pt>
                <c:pt idx="6">
                  <c:v>Rychlejší internet než doma a v práci</c:v>
                </c:pt>
                <c:pt idx="7">
                  <c:v>Lepší HW než doma a v práci</c:v>
                </c:pt>
              </c:strCache>
            </c:strRef>
          </c:cat>
          <c:val>
            <c:numRef>
              <c:f>List1!$C$3:$C$10</c:f>
              <c:numCache>
                <c:formatCode>General</c:formatCode>
                <c:ptCount val="8"/>
                <c:pt idx="0">
                  <c:v>33</c:v>
                </c:pt>
                <c:pt idx="1">
                  <c:v>19</c:v>
                </c:pt>
                <c:pt idx="2">
                  <c:v>18</c:v>
                </c:pt>
                <c:pt idx="3">
                  <c:v>12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  <c:pt idx="7">
                  <c:v>4</c:v>
                </c:pt>
              </c:numCache>
            </c:numRef>
          </c:val>
        </c:ser>
        <c:ser>
          <c:idx val="1"/>
          <c:order val="1"/>
          <c:tx>
            <c:strRef>
              <c:f>List1!$D$2</c:f>
              <c:strCache>
                <c:ptCount val="1"/>
                <c:pt idx="0">
                  <c:v>EU</c:v>
                </c:pt>
              </c:strCache>
            </c:strRef>
          </c:tx>
          <c:invertIfNegative val="0"/>
          <c:cat>
            <c:strRef>
              <c:f>List1!$B$3:$B$10</c:f>
              <c:strCache>
                <c:ptCount val="8"/>
                <c:pt idx="0">
                  <c:v>Bezplatný internet</c:v>
                </c:pt>
                <c:pt idx="1">
                  <c:v>Nemá počítač</c:v>
                </c:pt>
                <c:pt idx="2">
                  <c:v>Nemá přístup k internetu</c:v>
                </c:pt>
                <c:pt idx="3">
                  <c:v>K práci a ke sdílení s přáteli</c:v>
                </c:pt>
                <c:pt idx="4">
                  <c:v>Podpora pracovníků knihovny</c:v>
                </c:pt>
                <c:pt idx="5">
                  <c:v>Pomoc od ostatních uřživatelů</c:v>
                </c:pt>
                <c:pt idx="6">
                  <c:v>Rychlejší internet než doma a v práci</c:v>
                </c:pt>
                <c:pt idx="7">
                  <c:v>Lepší HW než doma a v práci</c:v>
                </c:pt>
              </c:strCache>
            </c:strRef>
          </c:cat>
          <c:val>
            <c:numRef>
              <c:f>List1!$D$3:$D$10</c:f>
              <c:numCache>
                <c:formatCode>General</c:formatCode>
                <c:ptCount val="8"/>
                <c:pt idx="0">
                  <c:v>33</c:v>
                </c:pt>
                <c:pt idx="1">
                  <c:v>19</c:v>
                </c:pt>
                <c:pt idx="2">
                  <c:v>19</c:v>
                </c:pt>
                <c:pt idx="3">
                  <c:v>12</c:v>
                </c:pt>
                <c:pt idx="4">
                  <c:v>7</c:v>
                </c:pt>
                <c:pt idx="5">
                  <c:v>2</c:v>
                </c:pt>
                <c:pt idx="6">
                  <c:v>8</c:v>
                </c:pt>
                <c:pt idx="7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2624896"/>
        <c:axId val="42952576"/>
      </c:barChart>
      <c:catAx>
        <c:axId val="4262489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cs-CZ"/>
          </a:p>
        </c:txPr>
        <c:crossAx val="42952576"/>
        <c:crosses val="autoZero"/>
        <c:auto val="1"/>
        <c:lblAlgn val="ctr"/>
        <c:lblOffset val="100"/>
        <c:noMultiLvlLbl val="0"/>
      </c:catAx>
      <c:valAx>
        <c:axId val="4295257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262489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b="1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24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cs-CZ" sz="2400" b="1" i="0" u="none" strike="noStrike" baseline="0" dirty="0">
                <a:effectLst/>
                <a:latin typeface="Arial Narrow" panose="020B0606020202030204" pitchFamily="34" charset="0"/>
              </a:rPr>
              <a:t>Význam služeb poskytovaných veřejnými knihovnami</a:t>
            </a:r>
            <a:endParaRPr lang="cs-CZ" sz="2400" dirty="0">
              <a:latin typeface="Arial Narrow" panose="020B0606020202030204" pitchFamily="34" charset="0"/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List1!$C$21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List1!$B$22:$B$35</c:f>
              <c:strCache>
                <c:ptCount val="14"/>
                <c:pt idx="0">
                  <c:v>Půjčování knih</c:v>
                </c:pt>
                <c:pt idx="1">
                  <c:v>Učebnice, studijní materiály</c:v>
                </c:pt>
                <c:pt idx="2">
                  <c:v>Učebnice pro děti</c:v>
                </c:pt>
                <c:pt idx="3">
                  <c:v>Noviny, časopisy</c:v>
                </c:pt>
                <c:pt idx="4">
                  <c:v>Kopírky, tiskárny</c:v>
                </c:pt>
                <c:pt idx="5">
                  <c:v>Bezplatný přístup k internetu</c:v>
                </c:pt>
                <c:pt idx="6">
                  <c:v>Hledání zaměstnání</c:v>
                </c:pt>
                <c:pt idx="7">
                  <c:v>Bezplatné užívání počítačů</c:v>
                </c:pt>
                <c:pt idx="8">
                  <c:v>Informace z veřejné správy</c:v>
                </c:pt>
                <c:pt idx="9">
                  <c:v>Počítačová gramotnost, školení</c:v>
                </c:pt>
                <c:pt idx="10">
                  <c:v>Informace pro podnikání</c:v>
                </c:pt>
                <c:pt idx="11">
                  <c:v>Půjčování CD, DVD</c:v>
                </c:pt>
                <c:pt idx="12">
                  <c:v>Informace pro místní komunitu</c:v>
                </c:pt>
                <c:pt idx="13">
                  <c:v>Místo setkávání</c:v>
                </c:pt>
              </c:strCache>
            </c:strRef>
          </c:cat>
          <c:val>
            <c:numRef>
              <c:f>List1!$C$22:$C$35</c:f>
              <c:numCache>
                <c:formatCode>General</c:formatCode>
                <c:ptCount val="14"/>
                <c:pt idx="0">
                  <c:v>92</c:v>
                </c:pt>
                <c:pt idx="1">
                  <c:v>65</c:v>
                </c:pt>
                <c:pt idx="2">
                  <c:v>55</c:v>
                </c:pt>
                <c:pt idx="3">
                  <c:v>52</c:v>
                </c:pt>
                <c:pt idx="4">
                  <c:v>44</c:v>
                </c:pt>
                <c:pt idx="5">
                  <c:v>40</c:v>
                </c:pt>
                <c:pt idx="6">
                  <c:v>39</c:v>
                </c:pt>
                <c:pt idx="7">
                  <c:v>38</c:v>
                </c:pt>
                <c:pt idx="8">
                  <c:v>31</c:v>
                </c:pt>
                <c:pt idx="9">
                  <c:v>30</c:v>
                </c:pt>
                <c:pt idx="10">
                  <c:v>29</c:v>
                </c:pt>
                <c:pt idx="11">
                  <c:v>29</c:v>
                </c:pt>
                <c:pt idx="12">
                  <c:v>22</c:v>
                </c:pt>
                <c:pt idx="13">
                  <c:v>19</c:v>
                </c:pt>
              </c:numCache>
            </c:numRef>
          </c:val>
        </c:ser>
        <c:ser>
          <c:idx val="1"/>
          <c:order val="1"/>
          <c:tx>
            <c:strRef>
              <c:f>List1!$D$21</c:f>
              <c:strCache>
                <c:ptCount val="1"/>
                <c:pt idx="0">
                  <c:v>EU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List1!$B$22:$B$35</c:f>
              <c:strCache>
                <c:ptCount val="14"/>
                <c:pt idx="0">
                  <c:v>Půjčování knih</c:v>
                </c:pt>
                <c:pt idx="1">
                  <c:v>Učebnice, studijní materiály</c:v>
                </c:pt>
                <c:pt idx="2">
                  <c:v>Učebnice pro děti</c:v>
                </c:pt>
                <c:pt idx="3">
                  <c:v>Noviny, časopisy</c:v>
                </c:pt>
                <c:pt idx="4">
                  <c:v>Kopírky, tiskárny</c:v>
                </c:pt>
                <c:pt idx="5">
                  <c:v>Bezplatný přístup k internetu</c:v>
                </c:pt>
                <c:pt idx="6">
                  <c:v>Hledání zaměstnání</c:v>
                </c:pt>
                <c:pt idx="7">
                  <c:v>Bezplatné užívání počítačů</c:v>
                </c:pt>
                <c:pt idx="8">
                  <c:v>Informace z veřejné správy</c:v>
                </c:pt>
                <c:pt idx="9">
                  <c:v>Počítačová gramotnost, školení</c:v>
                </c:pt>
                <c:pt idx="10">
                  <c:v>Informace pro podnikání</c:v>
                </c:pt>
                <c:pt idx="11">
                  <c:v>Půjčování CD, DVD</c:v>
                </c:pt>
                <c:pt idx="12">
                  <c:v>Informace pro místní komunitu</c:v>
                </c:pt>
                <c:pt idx="13">
                  <c:v>Místo setkávání</c:v>
                </c:pt>
              </c:strCache>
            </c:strRef>
          </c:cat>
          <c:val>
            <c:numRef>
              <c:f>List1!$D$22:$D$35</c:f>
              <c:numCache>
                <c:formatCode>General</c:formatCode>
                <c:ptCount val="14"/>
                <c:pt idx="0">
                  <c:v>94</c:v>
                </c:pt>
                <c:pt idx="1">
                  <c:v>81</c:v>
                </c:pt>
                <c:pt idx="2">
                  <c:v>76</c:v>
                </c:pt>
                <c:pt idx="3">
                  <c:v>66</c:v>
                </c:pt>
                <c:pt idx="4">
                  <c:v>62</c:v>
                </c:pt>
                <c:pt idx="5">
                  <c:v>71</c:v>
                </c:pt>
                <c:pt idx="6">
                  <c:v>57</c:v>
                </c:pt>
                <c:pt idx="7">
                  <c:v>69</c:v>
                </c:pt>
                <c:pt idx="8">
                  <c:v>50</c:v>
                </c:pt>
                <c:pt idx="9">
                  <c:v>54</c:v>
                </c:pt>
                <c:pt idx="10">
                  <c:v>47</c:v>
                </c:pt>
                <c:pt idx="11">
                  <c:v>56</c:v>
                </c:pt>
                <c:pt idx="12">
                  <c:v>57</c:v>
                </c:pt>
                <c:pt idx="13">
                  <c:v>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621312"/>
        <c:axId val="36631296"/>
      </c:barChart>
      <c:catAx>
        <c:axId val="3662131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Arial Narrow" panose="020B0606020202030204" pitchFamily="34" charset="0"/>
              </a:defRPr>
            </a:pPr>
            <a:endParaRPr lang="cs-CZ"/>
          </a:p>
        </c:txPr>
        <c:crossAx val="36631296"/>
        <c:crosses val="autoZero"/>
        <c:auto val="1"/>
        <c:lblAlgn val="ctr"/>
        <c:lblOffset val="100"/>
        <c:noMultiLvlLbl val="0"/>
      </c:catAx>
      <c:valAx>
        <c:axId val="3663129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3662131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cs-CZ" sz="3600"/>
              <a:t>Názory na financování knihoven</a:t>
            </a:r>
          </a:p>
        </c:rich>
      </c:tx>
      <c:layout/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List1!$B$38</c:f>
              <c:strCache>
                <c:ptCount val="1"/>
                <c:pt idx="0">
                  <c:v>Knihovny by měly být financovány lépe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List1!$C$37:$D$37</c:f>
              <c:strCache>
                <c:ptCount val="2"/>
                <c:pt idx="0">
                  <c:v>ČR</c:v>
                </c:pt>
                <c:pt idx="1">
                  <c:v>EU</c:v>
                </c:pt>
              </c:strCache>
            </c:strRef>
          </c:cat>
          <c:val>
            <c:numRef>
              <c:f>List1!$C$38:$D$38</c:f>
              <c:numCache>
                <c:formatCode>General</c:formatCode>
                <c:ptCount val="2"/>
                <c:pt idx="0">
                  <c:v>36</c:v>
                </c:pt>
                <c:pt idx="1">
                  <c:v>40</c:v>
                </c:pt>
              </c:numCache>
            </c:numRef>
          </c:val>
        </c:ser>
        <c:ser>
          <c:idx val="1"/>
          <c:order val="1"/>
          <c:tx>
            <c:strRef>
              <c:f>List1!$B$39</c:f>
              <c:strCache>
                <c:ptCount val="1"/>
                <c:pt idx="0">
                  <c:v>Knihovny by měly být nadále financovány stejně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List1!$C$37:$D$37</c:f>
              <c:strCache>
                <c:ptCount val="2"/>
                <c:pt idx="0">
                  <c:v>ČR</c:v>
                </c:pt>
                <c:pt idx="1">
                  <c:v>EU</c:v>
                </c:pt>
              </c:strCache>
            </c:strRef>
          </c:cat>
          <c:val>
            <c:numRef>
              <c:f>List1!$C$39:$D$39</c:f>
              <c:numCache>
                <c:formatCode>General</c:formatCode>
                <c:ptCount val="2"/>
                <c:pt idx="0">
                  <c:v>40</c:v>
                </c:pt>
                <c:pt idx="1">
                  <c:v>34</c:v>
                </c:pt>
              </c:numCache>
            </c:numRef>
          </c:val>
        </c:ser>
        <c:ser>
          <c:idx val="2"/>
          <c:order val="2"/>
          <c:tx>
            <c:strRef>
              <c:f>List1!$B$40</c:f>
              <c:strCache>
                <c:ptCount val="1"/>
                <c:pt idx="0">
                  <c:v>Knihovny se zaslouží menší podporu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List1!$C$37:$D$37</c:f>
              <c:strCache>
                <c:ptCount val="2"/>
                <c:pt idx="0">
                  <c:v>ČR</c:v>
                </c:pt>
                <c:pt idx="1">
                  <c:v>EU</c:v>
                </c:pt>
              </c:strCache>
            </c:strRef>
          </c:cat>
          <c:val>
            <c:numRef>
              <c:f>List1!$C$40:$D$40</c:f>
              <c:numCache>
                <c:formatCode>General</c:formatCode>
                <c:ptCount val="2"/>
                <c:pt idx="0">
                  <c:v>9</c:v>
                </c:pt>
                <c:pt idx="1">
                  <c:v>5</c:v>
                </c:pt>
              </c:numCache>
            </c:numRef>
          </c:val>
        </c:ser>
        <c:ser>
          <c:idx val="3"/>
          <c:order val="3"/>
          <c:tx>
            <c:strRef>
              <c:f>List1!$B$41</c:f>
              <c:strCache>
                <c:ptCount val="1"/>
                <c:pt idx="0">
                  <c:v>Neví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List1!$C$37:$D$37</c:f>
              <c:strCache>
                <c:ptCount val="2"/>
                <c:pt idx="0">
                  <c:v>ČR</c:v>
                </c:pt>
                <c:pt idx="1">
                  <c:v>EU</c:v>
                </c:pt>
              </c:strCache>
            </c:strRef>
          </c:cat>
          <c:val>
            <c:numRef>
              <c:f>List1!$C$41:$D$41</c:f>
              <c:numCache>
                <c:formatCode>General</c:formatCode>
                <c:ptCount val="2"/>
                <c:pt idx="0">
                  <c:v>15</c:v>
                </c:pt>
                <c:pt idx="1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38425728"/>
        <c:axId val="38427264"/>
      </c:barChart>
      <c:catAx>
        <c:axId val="384257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cs-CZ"/>
          </a:p>
        </c:txPr>
        <c:crossAx val="38427264"/>
        <c:crosses val="autoZero"/>
        <c:auto val="1"/>
        <c:lblAlgn val="ctr"/>
        <c:lblOffset val="100"/>
        <c:noMultiLvlLbl val="0"/>
      </c:catAx>
      <c:valAx>
        <c:axId val="3842726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384257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2000" dirty="0" smtClean="0">
                <a:latin typeface="Arial Narrow" panose="020B0606020202030204" pitchFamily="34" charset="0"/>
              </a:rPr>
              <a:t>Účast na neformálních vzdělávacích aktivitách </a:t>
            </a:r>
            <a:r>
              <a:rPr lang="cs-CZ" sz="2000" dirty="0">
                <a:latin typeface="Arial Narrow" panose="020B0606020202030204" pitchFamily="34" charset="0"/>
              </a:rPr>
              <a:t>v posledním roce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List1!$C$43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List1!$B$44:$B$52</c:f>
              <c:strCache>
                <c:ptCount val="9"/>
                <c:pt idx="0">
                  <c:v>Cokoliv z uvedeného</c:v>
                </c:pt>
                <c:pt idx="1">
                  <c:v>Návštěva přednášky, besedy</c:v>
                </c:pt>
                <c:pt idx="2">
                  <c:v>Nabídky kurzů, školení ICT gramotnosti</c:v>
                </c:pt>
                <c:pt idx="3">
                  <c:v>Konzultace ohledně domácího úkolu</c:v>
                </c:pt>
                <c:pt idx="4">
                  <c:v>Účast na diskusi, debatě, prezentaci</c:v>
                </c:pt>
                <c:pt idx="5">
                  <c:v>Účast na shromáždění k místní záležitostem</c:v>
                </c:pt>
                <c:pt idx="6">
                  <c:v>Poradenství při hledání zaměstnání</c:v>
                </c:pt>
                <c:pt idx="7">
                  <c:v>Absolvování počítačového školení</c:v>
                </c:pt>
                <c:pt idx="8">
                  <c:v>Školení pro osoby hledající zaměstnání</c:v>
                </c:pt>
              </c:strCache>
            </c:strRef>
          </c:cat>
          <c:val>
            <c:numRef>
              <c:f>List1!$C$44:$C$52</c:f>
              <c:numCache>
                <c:formatCode>General</c:formatCode>
                <c:ptCount val="9"/>
                <c:pt idx="0">
                  <c:v>34</c:v>
                </c:pt>
                <c:pt idx="1">
                  <c:v>18</c:v>
                </c:pt>
                <c:pt idx="2">
                  <c:v>13</c:v>
                </c:pt>
                <c:pt idx="3">
                  <c:v>10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ser>
          <c:idx val="1"/>
          <c:order val="1"/>
          <c:tx>
            <c:strRef>
              <c:f>List1!$D$43</c:f>
              <c:strCache>
                <c:ptCount val="1"/>
                <c:pt idx="0">
                  <c:v>EU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List1!$B$44:$B$52</c:f>
              <c:strCache>
                <c:ptCount val="9"/>
                <c:pt idx="0">
                  <c:v>Cokoliv z uvedeného</c:v>
                </c:pt>
                <c:pt idx="1">
                  <c:v>Návštěva přednášky, besedy</c:v>
                </c:pt>
                <c:pt idx="2">
                  <c:v>Nabídky kurzů, školení ICT gramotnosti</c:v>
                </c:pt>
                <c:pt idx="3">
                  <c:v>Konzultace ohledně domácího úkolu</c:v>
                </c:pt>
                <c:pt idx="4">
                  <c:v>Účast na diskusi, debatě, prezentaci</c:v>
                </c:pt>
                <c:pt idx="5">
                  <c:v>Účast na shromáždění k místní záležitostem</c:v>
                </c:pt>
                <c:pt idx="6">
                  <c:v>Poradenství při hledání zaměstnání</c:v>
                </c:pt>
                <c:pt idx="7">
                  <c:v>Absolvování počítačového školení</c:v>
                </c:pt>
                <c:pt idx="8">
                  <c:v>Školení pro osoby hledající zaměstnání</c:v>
                </c:pt>
              </c:strCache>
            </c:strRef>
          </c:cat>
          <c:val>
            <c:numRef>
              <c:f>List1!$D$44:$D$52</c:f>
              <c:numCache>
                <c:formatCode>General</c:formatCode>
                <c:ptCount val="9"/>
                <c:pt idx="0">
                  <c:v>25</c:v>
                </c:pt>
                <c:pt idx="1">
                  <c:v>11</c:v>
                </c:pt>
                <c:pt idx="2">
                  <c:v>6</c:v>
                </c:pt>
                <c:pt idx="3">
                  <c:v>9</c:v>
                </c:pt>
                <c:pt idx="4">
                  <c:v>6</c:v>
                </c:pt>
                <c:pt idx="5">
                  <c:v>5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4270336"/>
        <c:axId val="44271872"/>
      </c:barChart>
      <c:catAx>
        <c:axId val="4427033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cs-CZ"/>
          </a:p>
        </c:txPr>
        <c:crossAx val="44271872"/>
        <c:crosses val="autoZero"/>
        <c:auto val="1"/>
        <c:lblAlgn val="ctr"/>
        <c:lblOffset val="100"/>
        <c:noMultiLvlLbl val="0"/>
      </c:catAx>
      <c:valAx>
        <c:axId val="4427187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4427033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2000" dirty="0" smtClean="0">
                <a:latin typeface="Arial Narrow" panose="020B0606020202030204" pitchFamily="34" charset="0"/>
              </a:rPr>
              <a:t>Využití pomoci </a:t>
            </a:r>
            <a:r>
              <a:rPr lang="cs-CZ" sz="2000" dirty="0">
                <a:latin typeface="Arial Narrow" panose="020B0606020202030204" pitchFamily="34" charset="0"/>
              </a:rPr>
              <a:t>a poradenství od pracovníků </a:t>
            </a:r>
            <a:r>
              <a:rPr lang="cs-CZ" sz="2000" dirty="0" smtClean="0">
                <a:latin typeface="Arial Narrow" panose="020B0606020202030204" pitchFamily="34" charset="0"/>
              </a:rPr>
              <a:t>knihovny v posledním roce</a:t>
            </a:r>
            <a:endParaRPr lang="cs-CZ" sz="2000" dirty="0">
              <a:latin typeface="Arial Narrow" panose="020B0606020202030204" pitchFamily="34" charset="0"/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List1!$C$55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List1!$B$56:$B$61</c:f>
              <c:strCache>
                <c:ptCount val="6"/>
                <c:pt idx="0">
                  <c:v>Cokoliv z uvedeného</c:v>
                </c:pt>
                <c:pt idx="1">
                  <c:v>Tisk nebo skenování</c:v>
                </c:pt>
                <c:pt idx="2">
                  <c:v>Použití počítače</c:v>
                </c:pt>
                <c:pt idx="3">
                  <c:v>Hledání informací na webu knihovny</c:v>
                </c:pt>
                <c:pt idx="4">
                  <c:v>Používání vyhledavače (Seznam, Google)</c:v>
                </c:pt>
                <c:pt idx="5">
                  <c:v>Připojení k WIFI</c:v>
                </c:pt>
              </c:strCache>
            </c:strRef>
          </c:cat>
          <c:val>
            <c:numRef>
              <c:f>List1!$C$56:$C$61</c:f>
              <c:numCache>
                <c:formatCode>General</c:formatCode>
                <c:ptCount val="6"/>
                <c:pt idx="0">
                  <c:v>54</c:v>
                </c:pt>
                <c:pt idx="1">
                  <c:v>22</c:v>
                </c:pt>
                <c:pt idx="2">
                  <c:v>21</c:v>
                </c:pt>
                <c:pt idx="3">
                  <c:v>19</c:v>
                </c:pt>
                <c:pt idx="4">
                  <c:v>15</c:v>
                </c:pt>
                <c:pt idx="5">
                  <c:v>12</c:v>
                </c:pt>
              </c:numCache>
            </c:numRef>
          </c:val>
        </c:ser>
        <c:ser>
          <c:idx val="1"/>
          <c:order val="1"/>
          <c:tx>
            <c:strRef>
              <c:f>List1!$D$55</c:f>
              <c:strCache>
                <c:ptCount val="1"/>
                <c:pt idx="0">
                  <c:v>EU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List1!$B$56:$B$61</c:f>
              <c:strCache>
                <c:ptCount val="6"/>
                <c:pt idx="0">
                  <c:v>Cokoliv z uvedeného</c:v>
                </c:pt>
                <c:pt idx="1">
                  <c:v>Tisk nebo skenování</c:v>
                </c:pt>
                <c:pt idx="2">
                  <c:v>Použití počítače</c:v>
                </c:pt>
                <c:pt idx="3">
                  <c:v>Hledání informací na webu knihovny</c:v>
                </c:pt>
                <c:pt idx="4">
                  <c:v>Používání vyhledavače (Seznam, Google)</c:v>
                </c:pt>
                <c:pt idx="5">
                  <c:v>Připojení k WIFI</c:v>
                </c:pt>
              </c:strCache>
            </c:strRef>
          </c:cat>
          <c:val>
            <c:numRef>
              <c:f>List1!$D$56:$D$61</c:f>
              <c:numCache>
                <c:formatCode>General</c:formatCode>
                <c:ptCount val="6"/>
                <c:pt idx="0">
                  <c:v>49</c:v>
                </c:pt>
                <c:pt idx="1">
                  <c:v>23</c:v>
                </c:pt>
                <c:pt idx="2">
                  <c:v>26</c:v>
                </c:pt>
                <c:pt idx="3">
                  <c:v>14</c:v>
                </c:pt>
                <c:pt idx="4">
                  <c:v>11</c:v>
                </c:pt>
                <c:pt idx="5">
                  <c:v>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3326976"/>
        <c:axId val="73328512"/>
      </c:barChart>
      <c:catAx>
        <c:axId val="7332697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Arial Narrow" panose="020B0606020202030204" pitchFamily="34" charset="0"/>
              </a:defRPr>
            </a:pPr>
            <a:endParaRPr lang="cs-CZ"/>
          </a:p>
        </c:txPr>
        <c:crossAx val="73328512"/>
        <c:crosses val="autoZero"/>
        <c:auto val="1"/>
        <c:lblAlgn val="ctr"/>
        <c:lblOffset val="100"/>
        <c:noMultiLvlLbl val="0"/>
      </c:catAx>
      <c:valAx>
        <c:axId val="7332851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7332697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cs-CZ" sz="3200" dirty="0">
                <a:latin typeface="Arial Narrow" panose="020B0606020202030204" pitchFamily="34" charset="0"/>
              </a:rPr>
              <a:t>Přínosy z využívání ICT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List1!$C$64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List1!$B$65:$B$79</c:f>
              <c:strCache>
                <c:ptCount val="15"/>
                <c:pt idx="0">
                  <c:v>Úspora času</c:v>
                </c:pt>
                <c:pt idx="1">
                  <c:v>Podpora zájmům a koníčkům</c:v>
                </c:pt>
                <c:pt idx="2">
                  <c:v>Zlepšování celkové pohody</c:v>
                </c:pt>
                <c:pt idx="3">
                  <c:v>Využití volného času</c:v>
                </c:pt>
                <c:pt idx="4">
                  <c:v>Kontakty s rodinou a přáteli</c:v>
                </c:pt>
                <c:pt idx="5">
                  <c:v>Poznávání nových lidí</c:v>
                </c:pt>
                <c:pt idx="6">
                  <c:v>Úspora peněz</c:v>
                </c:pt>
                <c:pt idx="7">
                  <c:v>Zlepšení vzdělání</c:v>
                </c:pt>
                <c:pt idx="8">
                  <c:v>Lepší přístup k dovednostem a nalezení práce</c:v>
                </c:pt>
                <c:pt idx="9">
                  <c:v>Zlepšení zdraví</c:v>
                </c:pt>
                <c:pt idx="10">
                  <c:v>Zlepšení perspektivy zamšstnání a podnikání</c:v>
                </c:pt>
                <c:pt idx="11">
                  <c:v>Lepší přístup k informacím egovermentu</c:v>
                </c:pt>
                <c:pt idx="12">
                  <c:v>Zvýšení příjmů</c:v>
                </c:pt>
                <c:pt idx="13">
                  <c:v>Větší účast na aktivitách místní komunity</c:v>
                </c:pt>
                <c:pt idx="14">
                  <c:v>Kontakty s bankou, finanční transakce</c:v>
                </c:pt>
              </c:strCache>
            </c:strRef>
          </c:cat>
          <c:val>
            <c:numRef>
              <c:f>List1!$C$65:$C$79</c:f>
              <c:numCache>
                <c:formatCode>General</c:formatCode>
                <c:ptCount val="15"/>
                <c:pt idx="0">
                  <c:v>77</c:v>
                </c:pt>
                <c:pt idx="1">
                  <c:v>71</c:v>
                </c:pt>
                <c:pt idx="2">
                  <c:v>70</c:v>
                </c:pt>
                <c:pt idx="3">
                  <c:v>67</c:v>
                </c:pt>
                <c:pt idx="4">
                  <c:v>59</c:v>
                </c:pt>
                <c:pt idx="5">
                  <c:v>58</c:v>
                </c:pt>
                <c:pt idx="6">
                  <c:v>52</c:v>
                </c:pt>
                <c:pt idx="7">
                  <c:v>38</c:v>
                </c:pt>
                <c:pt idx="8">
                  <c:v>36</c:v>
                </c:pt>
                <c:pt idx="9">
                  <c:v>23</c:v>
                </c:pt>
                <c:pt idx="10">
                  <c:v>23</c:v>
                </c:pt>
                <c:pt idx="11">
                  <c:v>20</c:v>
                </c:pt>
                <c:pt idx="12">
                  <c:v>20</c:v>
                </c:pt>
                <c:pt idx="13">
                  <c:v>17</c:v>
                </c:pt>
                <c:pt idx="14">
                  <c:v>12</c:v>
                </c:pt>
              </c:numCache>
            </c:numRef>
          </c:val>
        </c:ser>
        <c:ser>
          <c:idx val="1"/>
          <c:order val="1"/>
          <c:tx>
            <c:strRef>
              <c:f>List1!$D$64</c:f>
              <c:strCache>
                <c:ptCount val="1"/>
                <c:pt idx="0">
                  <c:v>EU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List1!$B$65:$B$79</c:f>
              <c:strCache>
                <c:ptCount val="15"/>
                <c:pt idx="0">
                  <c:v>Úspora času</c:v>
                </c:pt>
                <c:pt idx="1">
                  <c:v>Podpora zájmům a koníčkům</c:v>
                </c:pt>
                <c:pt idx="2">
                  <c:v>Zlepšování celkové pohody</c:v>
                </c:pt>
                <c:pt idx="3">
                  <c:v>Využití volného času</c:v>
                </c:pt>
                <c:pt idx="4">
                  <c:v>Kontakty s rodinou a přáteli</c:v>
                </c:pt>
                <c:pt idx="5">
                  <c:v>Poznávání nových lidí</c:v>
                </c:pt>
                <c:pt idx="6">
                  <c:v>Úspora peněz</c:v>
                </c:pt>
                <c:pt idx="7">
                  <c:v>Zlepšení vzdělání</c:v>
                </c:pt>
                <c:pt idx="8">
                  <c:v>Lepší přístup k dovednostem a nalezení práce</c:v>
                </c:pt>
                <c:pt idx="9">
                  <c:v>Zlepšení zdraví</c:v>
                </c:pt>
                <c:pt idx="10">
                  <c:v>Zlepšení perspektivy zamšstnání a podnikání</c:v>
                </c:pt>
                <c:pt idx="11">
                  <c:v>Lepší přístup k informacím egovermentu</c:v>
                </c:pt>
                <c:pt idx="12">
                  <c:v>Zvýšení příjmů</c:v>
                </c:pt>
                <c:pt idx="13">
                  <c:v>Větší účast na aktivitách místní komunity</c:v>
                </c:pt>
                <c:pt idx="14">
                  <c:v>Kontakty s bankou, finanční transakce</c:v>
                </c:pt>
              </c:strCache>
            </c:strRef>
          </c:cat>
          <c:val>
            <c:numRef>
              <c:f>List1!$D$65:$D$79</c:f>
              <c:numCache>
                <c:formatCode>General</c:formatCode>
                <c:ptCount val="15"/>
                <c:pt idx="0">
                  <c:v>61</c:v>
                </c:pt>
                <c:pt idx="1">
                  <c:v>48</c:v>
                </c:pt>
                <c:pt idx="2">
                  <c:v>39</c:v>
                </c:pt>
                <c:pt idx="3">
                  <c:v>42</c:v>
                </c:pt>
                <c:pt idx="4">
                  <c:v>43</c:v>
                </c:pt>
                <c:pt idx="5">
                  <c:v>32</c:v>
                </c:pt>
                <c:pt idx="6">
                  <c:v>50</c:v>
                </c:pt>
                <c:pt idx="7">
                  <c:v>47</c:v>
                </c:pt>
                <c:pt idx="8">
                  <c:v>28</c:v>
                </c:pt>
                <c:pt idx="9">
                  <c:v>25</c:v>
                </c:pt>
                <c:pt idx="10">
                  <c:v>26</c:v>
                </c:pt>
                <c:pt idx="11">
                  <c:v>30</c:v>
                </c:pt>
                <c:pt idx="12">
                  <c:v>14</c:v>
                </c:pt>
                <c:pt idx="13">
                  <c:v>24</c:v>
                </c:pt>
                <c:pt idx="14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5966976"/>
        <c:axId val="35968512"/>
      </c:barChart>
      <c:catAx>
        <c:axId val="3596697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cs-CZ"/>
          </a:p>
        </c:txPr>
        <c:crossAx val="35968512"/>
        <c:crosses val="autoZero"/>
        <c:auto val="1"/>
        <c:lblAlgn val="ctr"/>
        <c:lblOffset val="100"/>
        <c:noMultiLvlLbl val="0"/>
      </c:catAx>
      <c:valAx>
        <c:axId val="3596851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3596697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cs-CZ" sz="3600" b="1" i="0" u="none" strike="noStrike" baseline="0">
                <a:effectLst/>
              </a:rPr>
              <a:t>Názory na veřejné knihovny</a:t>
            </a:r>
            <a:endParaRPr lang="cs-CZ" sz="360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List1!$C$12</c:f>
              <c:strCache>
                <c:ptCount val="1"/>
                <c:pt idx="0">
                  <c:v>ČR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List1!$B$13:$B$19</c:f>
              <c:strCache>
                <c:ptCount val="7"/>
                <c:pt idx="0">
                  <c:v>Jsou přístupné všem</c:v>
                </c:pt>
                <c:pt idx="1">
                  <c:v>Zajišťují přístup k informacím těm, kteří nemají jinou možnost</c:v>
                </c:pt>
                <c:pt idx="2">
                  <c:v>Jsou přátelské a příjemné</c:v>
                </c:pt>
                <c:pt idx="3">
                  <c:v>Jsou politicky neutrální</c:v>
                </c:pt>
                <c:pt idx="4">
                  <c:v>Mají kvalifikované pracovníky</c:v>
                </c:pt>
                <c:pt idx="5">
                  <c:v>Jsou moderní</c:v>
                </c:pt>
                <c:pt idx="6">
                  <c:v>Jsou inovativní</c:v>
                </c:pt>
              </c:strCache>
            </c:strRef>
          </c:cat>
          <c:val>
            <c:numRef>
              <c:f>List1!$C$13:$C$19</c:f>
              <c:numCache>
                <c:formatCode>General</c:formatCode>
                <c:ptCount val="7"/>
                <c:pt idx="0">
                  <c:v>70</c:v>
                </c:pt>
                <c:pt idx="1">
                  <c:v>67</c:v>
                </c:pt>
                <c:pt idx="2">
                  <c:v>65</c:v>
                </c:pt>
                <c:pt idx="3">
                  <c:v>56</c:v>
                </c:pt>
                <c:pt idx="4">
                  <c:v>50</c:v>
                </c:pt>
                <c:pt idx="5">
                  <c:v>41</c:v>
                </c:pt>
                <c:pt idx="6">
                  <c:v>35</c:v>
                </c:pt>
              </c:numCache>
            </c:numRef>
          </c:val>
        </c:ser>
        <c:ser>
          <c:idx val="1"/>
          <c:order val="1"/>
          <c:tx>
            <c:strRef>
              <c:f>List1!$D$12</c:f>
              <c:strCache>
                <c:ptCount val="1"/>
                <c:pt idx="0">
                  <c:v>EU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List1!$B$13:$B$19</c:f>
              <c:strCache>
                <c:ptCount val="7"/>
                <c:pt idx="0">
                  <c:v>Jsou přístupné všem</c:v>
                </c:pt>
                <c:pt idx="1">
                  <c:v>Zajišťují přístup k informacím těm, kteří nemají jinou možnost</c:v>
                </c:pt>
                <c:pt idx="2">
                  <c:v>Jsou přátelské a příjemné</c:v>
                </c:pt>
                <c:pt idx="3">
                  <c:v>Jsou politicky neutrální</c:v>
                </c:pt>
                <c:pt idx="4">
                  <c:v>Mají kvalifikované pracovníky</c:v>
                </c:pt>
                <c:pt idx="5">
                  <c:v>Jsou moderní</c:v>
                </c:pt>
                <c:pt idx="6">
                  <c:v>Jsou inovativní</c:v>
                </c:pt>
              </c:strCache>
            </c:strRef>
          </c:cat>
          <c:val>
            <c:numRef>
              <c:f>List1!$D$13:$D$19</c:f>
              <c:numCache>
                <c:formatCode>General</c:formatCode>
                <c:ptCount val="7"/>
                <c:pt idx="0">
                  <c:v>70</c:v>
                </c:pt>
                <c:pt idx="1">
                  <c:v>65</c:v>
                </c:pt>
                <c:pt idx="2">
                  <c:v>58</c:v>
                </c:pt>
                <c:pt idx="3">
                  <c:v>50</c:v>
                </c:pt>
                <c:pt idx="4">
                  <c:v>43</c:v>
                </c:pt>
                <c:pt idx="5">
                  <c:v>39</c:v>
                </c:pt>
                <c:pt idx="6">
                  <c:v>38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6244864"/>
        <c:axId val="36258944"/>
      </c:barChart>
      <c:catAx>
        <c:axId val="3624486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Arial Narrow" panose="020B0606020202030204" pitchFamily="34" charset="0"/>
              </a:defRPr>
            </a:pPr>
            <a:endParaRPr lang="cs-CZ"/>
          </a:p>
        </c:txPr>
        <c:crossAx val="36258944"/>
        <c:crosses val="autoZero"/>
        <c:auto val="1"/>
        <c:lblAlgn val="ctr"/>
        <c:lblOffset val="100"/>
        <c:noMultiLvlLbl val="0"/>
      </c:catAx>
      <c:valAx>
        <c:axId val="3625894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3624486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8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0.02751</cdr:x>
      <cdr:y>0.12201</cdr:y>
    </cdr:from>
    <cdr:to>
      <cdr:x>0.35038</cdr:x>
      <cdr:y>0.1745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251520" y="836712"/>
          <a:ext cx="295232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1800" b="1" dirty="0" smtClean="0">
              <a:solidFill>
                <a:srgbClr val="FF0000"/>
              </a:solidFill>
              <a:latin typeface="Arial Narrow" panose="020B0606020202030204" pitchFamily="34" charset="0"/>
            </a:rPr>
            <a:t>% těch, kteří rozhodně souhlasí</a:t>
          </a:r>
          <a:endParaRPr lang="cs-CZ" sz="1800" b="1" dirty="0">
            <a:solidFill>
              <a:srgbClr val="FF0000"/>
            </a:solidFill>
            <a:latin typeface="Arial Narrow" panose="020B060602020203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22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9220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266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F0000"/>
              </a:buClr>
              <a:defRPr b="1">
                <a:latin typeface="Arial Narrow" panose="020B0606020202030204" pitchFamily="34" charset="0"/>
              </a:defRPr>
            </a:lvl1pPr>
            <a:lvl2pPr marL="742950" indent="-285750">
              <a:buClr>
                <a:schemeClr val="tx1"/>
              </a:buClr>
              <a:buFont typeface="Wingdings" panose="05000000000000000000" pitchFamily="2" charset="2"/>
              <a:buChar char="§"/>
              <a:defRPr b="1">
                <a:solidFill>
                  <a:srgbClr val="FF0000"/>
                </a:solidFill>
                <a:latin typeface="Arial Narrow" panose="020B0606020202030204" pitchFamily="34" charset="0"/>
              </a:defRPr>
            </a:lvl2pPr>
            <a:lvl3pPr>
              <a:defRPr b="1">
                <a:latin typeface="Arial Narrow" panose="020B0606020202030204" pitchFamily="34" charset="0"/>
              </a:defRPr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17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8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663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80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973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15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175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51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AE16D-FDA0-4A61-949A-C46FADE6F11B}" type="datetimeFigureOut">
              <a:rPr lang="cs-CZ" smtClean="0"/>
              <a:t>26.9.2013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5B968-2D86-42DE-86CA-10880F7DDD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1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it.richter@nkp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vit.richter@nkp.cz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Autofit/>
          </a:bodyPr>
          <a:lstStyle/>
          <a:p>
            <a:r>
              <a:rPr lang="en-AU" sz="3400" b="1" dirty="0" err="1">
                <a:latin typeface="Arial Narrow" panose="020B0606020202030204" pitchFamily="34" charset="0"/>
              </a:rPr>
              <a:t>Názory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uživatelů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cs-CZ" sz="3400" b="1" dirty="0" smtClean="0">
                <a:latin typeface="Arial Narrow" panose="020B0606020202030204" pitchFamily="34" charset="0"/>
              </a:rPr>
              <a:t>a veřejnosti </a:t>
            </a:r>
            <a:r>
              <a:rPr lang="en-AU" sz="3400" b="1" dirty="0" err="1" smtClean="0">
                <a:latin typeface="Arial Narrow" panose="020B0606020202030204" pitchFamily="34" charset="0"/>
              </a:rPr>
              <a:t>na</a:t>
            </a:r>
            <a:r>
              <a:rPr lang="en-AU" sz="3400" b="1" dirty="0" smtClean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přínosy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informačních</a:t>
            </a:r>
            <a:r>
              <a:rPr lang="en-AU" sz="3400" b="1" dirty="0">
                <a:latin typeface="Arial Narrow" panose="020B0606020202030204" pitchFamily="34" charset="0"/>
              </a:rPr>
              <a:t> a </a:t>
            </a:r>
            <a:r>
              <a:rPr lang="en-AU" sz="3400" b="1" dirty="0" err="1">
                <a:latin typeface="Arial Narrow" panose="020B0606020202030204" pitchFamily="34" charset="0"/>
              </a:rPr>
              <a:t>komunikačních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technologií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ve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veřejných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knihovnách</a:t>
            </a:r>
            <a:r>
              <a:rPr lang="en-AU" sz="3400" b="1" dirty="0">
                <a:latin typeface="Arial Narrow" panose="020B0606020202030204" pitchFamily="34" charset="0"/>
              </a:rPr>
              <a:t> v </a:t>
            </a:r>
            <a:r>
              <a:rPr lang="en-AU" sz="3400" b="1" dirty="0" smtClean="0">
                <a:latin typeface="Arial Narrow" panose="020B0606020202030204" pitchFamily="34" charset="0"/>
              </a:rPr>
              <a:t>Č</a:t>
            </a:r>
            <a:r>
              <a:rPr lang="cs-CZ" sz="3400" b="1" dirty="0" smtClean="0">
                <a:latin typeface="Arial Narrow" panose="020B0606020202030204" pitchFamily="34" charset="0"/>
              </a:rPr>
              <a:t>R a EU</a:t>
            </a:r>
            <a:br>
              <a:rPr lang="cs-CZ" sz="3400" b="1" dirty="0" smtClean="0">
                <a:latin typeface="Arial Narrow" panose="020B0606020202030204" pitchFamily="34" charset="0"/>
              </a:rPr>
            </a:br>
            <a:r>
              <a:rPr lang="cs-CZ" sz="2000" dirty="0" smtClean="0">
                <a:latin typeface="Arial Narrow" panose="020B0606020202030204" pitchFamily="34" charset="0"/>
              </a:rPr>
              <a:t>Výsledky průzkumu</a:t>
            </a:r>
            <a:r>
              <a:rPr lang="cs-CZ" sz="2000" dirty="0">
                <a:latin typeface="Arial Narrow" panose="020B0606020202030204" pitchFamily="34" charset="0"/>
              </a:rPr>
              <a:t/>
            </a:r>
            <a:br>
              <a:rPr lang="cs-CZ" sz="2000" dirty="0">
                <a:latin typeface="Arial Narrow" panose="020B0606020202030204" pitchFamily="34" charset="0"/>
              </a:rPr>
            </a:br>
            <a:endParaRPr lang="cs-CZ" sz="3400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cs-CZ" sz="1400" dirty="0" smtClean="0">
              <a:solidFill>
                <a:schemeClr val="tx1"/>
              </a:solidFill>
            </a:endParaRPr>
          </a:p>
          <a:p>
            <a:endParaRPr lang="cs-CZ" sz="1400" dirty="0" smtClean="0">
              <a:solidFill>
                <a:schemeClr val="tx1"/>
              </a:solidFill>
            </a:endParaRPr>
          </a:p>
          <a:p>
            <a:endParaRPr lang="cs-CZ" sz="1400" dirty="0">
              <a:solidFill>
                <a:schemeClr val="tx1"/>
              </a:solidFill>
            </a:endParaRPr>
          </a:p>
          <a:p>
            <a:endParaRPr lang="cs-CZ" sz="1400" dirty="0" smtClean="0">
              <a:solidFill>
                <a:schemeClr val="tx1"/>
              </a:solidFill>
            </a:endParaRP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Vít Richter</a:t>
            </a: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Národní knihovna ČR</a:t>
            </a: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  <a:hlinkClick r:id="rId2"/>
              </a:rPr>
              <a:t>vit.richter@nkp.cz</a:t>
            </a:r>
            <a:endParaRPr lang="cs-CZ" sz="12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26.9.2013</a:t>
            </a:r>
            <a:endParaRPr lang="cs-CZ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243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11596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2910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3743409"/>
              </p:ext>
            </p:extLst>
          </p:nvPr>
        </p:nvGraphicFramePr>
        <p:xfrm>
          <a:off x="-30982" y="0"/>
          <a:ext cx="917498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0558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37792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9380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56064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3306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912932"/>
              </p:ext>
            </p:extLst>
          </p:nvPr>
        </p:nvGraphicFramePr>
        <p:xfrm>
          <a:off x="1403648" y="0"/>
          <a:ext cx="655272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3464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f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75124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8208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cs-CZ" dirty="0" smtClean="0"/>
              <a:t>Závěry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cs-CZ" sz="2400" dirty="0" smtClean="0"/>
              <a:t>Veřejné knihovny – důležitý faktor pro překonání digitální propasti a sociálního vyloučení</a:t>
            </a:r>
          </a:p>
          <a:p>
            <a:endParaRPr lang="cs-CZ" sz="2400" dirty="0" smtClean="0"/>
          </a:p>
          <a:p>
            <a:r>
              <a:rPr lang="cs-CZ" sz="2400" dirty="0" smtClean="0"/>
              <a:t>Garance dostupnosti informací pro všechny skupiny obyvatel</a:t>
            </a:r>
          </a:p>
          <a:p>
            <a:endParaRPr lang="cs-CZ" sz="2400" dirty="0" smtClean="0"/>
          </a:p>
          <a:p>
            <a:r>
              <a:rPr lang="cs-CZ" sz="2400" dirty="0" smtClean="0"/>
              <a:t>Významná struktura neformálního vzdělávání</a:t>
            </a:r>
          </a:p>
          <a:p>
            <a:endParaRPr lang="cs-CZ" sz="2400" dirty="0" smtClean="0"/>
          </a:p>
          <a:p>
            <a:r>
              <a:rPr lang="cs-CZ" sz="2400" dirty="0" smtClean="0"/>
              <a:t>Značný potenciál pro zprostředkování informací z oblasti veřejné správy, pro hledání zaměstnání a aktivní občanství</a:t>
            </a:r>
          </a:p>
          <a:p>
            <a:endParaRPr lang="cs-CZ" sz="2400" dirty="0" smtClean="0"/>
          </a:p>
          <a:p>
            <a:r>
              <a:rPr lang="cs-CZ" sz="2400" dirty="0" smtClean="0"/>
              <a:t>České knihovny a jejich uživatelé se výrazně neliší od knihoven v EU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30270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latin typeface="Arial Narrow" panose="020B0606020202030204" pitchFamily="34" charset="0"/>
              </a:rPr>
              <a:t>Dostupnost výzkumných zpráv:</a:t>
            </a:r>
            <a:br>
              <a:rPr lang="cs-CZ" b="1" dirty="0" smtClean="0">
                <a:latin typeface="Arial Narrow" panose="020B0606020202030204" pitchFamily="34" charset="0"/>
              </a:rPr>
            </a:br>
            <a:r>
              <a:rPr lang="cs-CZ" b="1" dirty="0" smtClean="0">
                <a:latin typeface="Arial Narrow" panose="020B0606020202030204" pitchFamily="34" charset="0"/>
              </a:rPr>
              <a:t>časopis Ikaros http://www.ikaros.cz/</a:t>
            </a:r>
            <a:br>
              <a:rPr lang="cs-CZ" b="1" dirty="0" smtClean="0">
                <a:latin typeface="Arial Narrow" panose="020B0606020202030204" pitchFamily="34" charset="0"/>
              </a:rPr>
            </a:br>
            <a:r>
              <a:rPr lang="cs-CZ" b="1" dirty="0" smtClean="0">
                <a:latin typeface="Arial Narrow" panose="020B0606020202030204" pitchFamily="34" charset="0"/>
              </a:rPr>
              <a:t>rok 2013 č. 8</a:t>
            </a:r>
            <a:endParaRPr lang="cs-CZ" b="1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0012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Autofit/>
          </a:bodyPr>
          <a:lstStyle/>
          <a:p>
            <a:r>
              <a:rPr lang="en-AU" sz="3400" b="1" dirty="0" err="1">
                <a:latin typeface="Arial Narrow" panose="020B0606020202030204" pitchFamily="34" charset="0"/>
              </a:rPr>
              <a:t>Názory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uživatelů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cs-CZ" sz="3400" b="1" dirty="0" smtClean="0">
                <a:latin typeface="Arial Narrow" panose="020B0606020202030204" pitchFamily="34" charset="0"/>
              </a:rPr>
              <a:t>a veřejnosti </a:t>
            </a:r>
            <a:r>
              <a:rPr lang="en-AU" sz="3400" b="1" dirty="0" err="1" smtClean="0">
                <a:latin typeface="Arial Narrow" panose="020B0606020202030204" pitchFamily="34" charset="0"/>
              </a:rPr>
              <a:t>na</a:t>
            </a:r>
            <a:r>
              <a:rPr lang="en-AU" sz="3400" b="1" dirty="0" smtClean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přínosy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informačních</a:t>
            </a:r>
            <a:r>
              <a:rPr lang="en-AU" sz="3400" b="1" dirty="0">
                <a:latin typeface="Arial Narrow" panose="020B0606020202030204" pitchFamily="34" charset="0"/>
              </a:rPr>
              <a:t> a </a:t>
            </a:r>
            <a:r>
              <a:rPr lang="en-AU" sz="3400" b="1" dirty="0" err="1">
                <a:latin typeface="Arial Narrow" panose="020B0606020202030204" pitchFamily="34" charset="0"/>
              </a:rPr>
              <a:t>komunikačních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technologií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ve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veřejných</a:t>
            </a:r>
            <a:r>
              <a:rPr lang="en-AU" sz="3400" b="1" dirty="0">
                <a:latin typeface="Arial Narrow" panose="020B0606020202030204" pitchFamily="34" charset="0"/>
              </a:rPr>
              <a:t> </a:t>
            </a:r>
            <a:r>
              <a:rPr lang="en-AU" sz="3400" b="1" dirty="0" err="1">
                <a:latin typeface="Arial Narrow" panose="020B0606020202030204" pitchFamily="34" charset="0"/>
              </a:rPr>
              <a:t>knihovnách</a:t>
            </a:r>
            <a:r>
              <a:rPr lang="en-AU" sz="3400" b="1" dirty="0">
                <a:latin typeface="Arial Narrow" panose="020B0606020202030204" pitchFamily="34" charset="0"/>
              </a:rPr>
              <a:t> v </a:t>
            </a:r>
            <a:r>
              <a:rPr lang="en-AU" sz="3400" b="1" dirty="0" smtClean="0">
                <a:latin typeface="Arial Narrow" panose="020B0606020202030204" pitchFamily="34" charset="0"/>
              </a:rPr>
              <a:t>Č</a:t>
            </a:r>
            <a:r>
              <a:rPr lang="cs-CZ" sz="3400" b="1" dirty="0" smtClean="0">
                <a:latin typeface="Arial Narrow" panose="020B0606020202030204" pitchFamily="34" charset="0"/>
              </a:rPr>
              <a:t>R a EU</a:t>
            </a:r>
            <a:br>
              <a:rPr lang="cs-CZ" sz="3400" b="1" dirty="0" smtClean="0">
                <a:latin typeface="Arial Narrow" panose="020B0606020202030204" pitchFamily="34" charset="0"/>
              </a:rPr>
            </a:br>
            <a:r>
              <a:rPr lang="cs-CZ" sz="2000" dirty="0" smtClean="0">
                <a:latin typeface="Arial Narrow" panose="020B0606020202030204" pitchFamily="34" charset="0"/>
              </a:rPr>
              <a:t>Výsledky průzkumu</a:t>
            </a:r>
            <a:r>
              <a:rPr lang="cs-CZ" sz="2000" dirty="0">
                <a:latin typeface="Arial Narrow" panose="020B0606020202030204" pitchFamily="34" charset="0"/>
              </a:rPr>
              <a:t/>
            </a:r>
            <a:br>
              <a:rPr lang="cs-CZ" sz="2000" dirty="0">
                <a:latin typeface="Arial Narrow" panose="020B0606020202030204" pitchFamily="34" charset="0"/>
              </a:rPr>
            </a:br>
            <a:endParaRPr lang="cs-CZ" sz="3400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cs-CZ" sz="1400" dirty="0" smtClean="0">
              <a:solidFill>
                <a:schemeClr val="tx1"/>
              </a:solidFill>
            </a:endParaRPr>
          </a:p>
          <a:p>
            <a:endParaRPr lang="cs-CZ" sz="1400" dirty="0" smtClean="0">
              <a:solidFill>
                <a:schemeClr val="tx1"/>
              </a:solidFill>
            </a:endParaRPr>
          </a:p>
          <a:p>
            <a:endParaRPr lang="cs-CZ" sz="1400" dirty="0">
              <a:solidFill>
                <a:schemeClr val="tx1"/>
              </a:solidFill>
            </a:endParaRPr>
          </a:p>
          <a:p>
            <a:endParaRPr lang="cs-CZ" sz="1400" dirty="0" smtClean="0">
              <a:solidFill>
                <a:schemeClr val="tx1"/>
              </a:solidFill>
            </a:endParaRP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Vít Richter</a:t>
            </a: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Národní knihovna ČR</a:t>
            </a: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  <a:hlinkClick r:id="rId2"/>
              </a:rPr>
              <a:t>vit.richter@nkp.cz</a:t>
            </a:r>
            <a:endParaRPr lang="cs-CZ" sz="12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cs-CZ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26.9.2013</a:t>
            </a:r>
            <a:endParaRPr lang="cs-CZ" sz="12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93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údaje o průzkumu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616624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Iniciování a financování průzkumu – Nadace Belindy a Billa Gatesových</a:t>
            </a:r>
          </a:p>
          <a:p>
            <a:r>
              <a:rPr lang="cs-CZ" dirty="0" smtClean="0"/>
              <a:t>Termín: říjen/listopad 2012</a:t>
            </a:r>
          </a:p>
          <a:p>
            <a:r>
              <a:rPr lang="cs-CZ" dirty="0" smtClean="0"/>
              <a:t>17 zemí: </a:t>
            </a:r>
          </a:p>
          <a:p>
            <a:pPr lvl="1"/>
            <a:r>
              <a:rPr lang="cs-CZ" dirty="0" smtClean="0"/>
              <a:t>Belgie</a:t>
            </a:r>
            <a:r>
              <a:rPr lang="cs-CZ" dirty="0"/>
              <a:t>, Bulharsko, Česká republika, Dánsko, Finsko, Francie, Itálie, Litva, Lotyšsko, Německo, Nizozemsko, Polsko, Portugalsko, Rumunsko, Řecko, Spojené království a </a:t>
            </a:r>
            <a:r>
              <a:rPr lang="cs-CZ" dirty="0" smtClean="0"/>
              <a:t>Španělsko</a:t>
            </a:r>
          </a:p>
          <a:p>
            <a:r>
              <a:rPr lang="cs-CZ" dirty="0" smtClean="0"/>
              <a:t>Metoda:</a:t>
            </a:r>
          </a:p>
          <a:p>
            <a:pPr lvl="1"/>
            <a:r>
              <a:rPr lang="cs-CZ" dirty="0"/>
              <a:t>Dotazníkové šetření 986 respondentů z ČR (17 816 EU)</a:t>
            </a:r>
          </a:p>
          <a:p>
            <a:pPr lvl="1"/>
            <a:r>
              <a:rPr lang="cs-CZ" dirty="0"/>
              <a:t>Řízené rozhovory  v 50 knihovnách (697 uživatelů využívající ICT a 705 uživatelů, kteří ICT nevyužili – EU 24 253 respondentů)</a:t>
            </a:r>
          </a:p>
          <a:p>
            <a:pPr lvl="1"/>
            <a:r>
              <a:rPr lang="cs-CZ" dirty="0"/>
              <a:t>Kvalitativní hloubkové rozhovory s řediteli pěti knihoven</a:t>
            </a:r>
          </a:p>
          <a:p>
            <a:r>
              <a:rPr lang="cs-CZ" dirty="0" smtClean="0"/>
              <a:t>Cíl:</a:t>
            </a:r>
          </a:p>
          <a:p>
            <a:pPr lvl="1"/>
            <a:r>
              <a:rPr lang="cs-CZ" dirty="0" smtClean="0"/>
              <a:t>Jak knihovny pomáhají překonat digitální propast a sociální vyloučení</a:t>
            </a:r>
          </a:p>
          <a:p>
            <a:pPr lvl="1"/>
            <a:r>
              <a:rPr lang="cs-CZ" dirty="0" smtClean="0"/>
              <a:t>Knihovny jako instituce neformálního vzdělávání, zpřístupnění informací z </a:t>
            </a:r>
            <a:r>
              <a:rPr lang="cs-CZ" dirty="0" err="1" smtClean="0"/>
              <a:t>egovernmentu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Jak je jich činnost oceňována veřejností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61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95" t="8435" r="24486" b="6944"/>
          <a:stretch/>
        </p:blipFill>
        <p:spPr bwMode="auto">
          <a:xfrm>
            <a:off x="822027" y="188640"/>
            <a:ext cx="7422381" cy="637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125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8" t="10594" r="23996" b="8170"/>
          <a:stretch/>
        </p:blipFill>
        <p:spPr bwMode="auto">
          <a:xfrm>
            <a:off x="683568" y="1196752"/>
            <a:ext cx="7452456" cy="5329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EU = 63 000 veřejných knihoven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6021288"/>
            <a:ext cx="19094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EU = 1,3VK/10000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ČR = 5,1VK/10000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9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/>
          <a:lstStyle/>
          <a:p>
            <a:r>
              <a:rPr lang="cs-CZ" dirty="0" smtClean="0"/>
              <a:t>Financování knihoven</a:t>
            </a:r>
            <a:endParaRPr lang="cs-CZ" dirty="0"/>
          </a:p>
        </p:txBody>
      </p:sp>
      <p:pic>
        <p:nvPicPr>
          <p:cNvPr id="4" name="Picture 2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1" t="19062" r="25807" b="16963"/>
          <a:stretch/>
        </p:blipFill>
        <p:spPr bwMode="auto">
          <a:xfrm>
            <a:off x="539552" y="1124744"/>
            <a:ext cx="7848872" cy="55172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0" y="4509120"/>
            <a:ext cx="26950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Portugalsko = 6 EUR/obyv.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ČR = 15 EUR/obyv.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Dánsko = 65 EUR/obyv.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11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Přístup k internetu -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3" t="24170" r="15678" b="14798"/>
          <a:stretch/>
        </p:blipFill>
        <p:spPr bwMode="auto">
          <a:xfrm>
            <a:off x="-19733" y="1700808"/>
            <a:ext cx="9236695" cy="4904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5347" y="1124744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Eurostat2011</a:t>
            </a:r>
            <a:endParaRPr lang="cs-CZ" dirty="0"/>
          </a:p>
        </p:txBody>
      </p:sp>
      <p:sp>
        <p:nvSpPr>
          <p:cNvPr id="5" name="Šipka dolů 4"/>
          <p:cNvSpPr/>
          <p:nvPr/>
        </p:nvSpPr>
        <p:spPr>
          <a:xfrm>
            <a:off x="1190983" y="17008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19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>
                <a:latin typeface="Arial Narrow" panose="020B0606020202030204" pitchFamily="34" charset="0"/>
              </a:rPr>
              <a:t>% dospělých, kteří za rok využili ICT v knihovnách</a:t>
            </a:r>
            <a:endParaRPr lang="cs-CZ" sz="3200" b="1" dirty="0">
              <a:latin typeface="Arial Narrow" panose="020B0606020202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36912"/>
            <a:ext cx="9143999" cy="316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Šipka dolů 5"/>
          <p:cNvSpPr/>
          <p:nvPr/>
        </p:nvSpPr>
        <p:spPr>
          <a:xfrm>
            <a:off x="1944231" y="4196130"/>
            <a:ext cx="24231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079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187049"/>
              </p:ext>
            </p:extLst>
          </p:nvPr>
        </p:nvGraphicFramePr>
        <p:xfrm>
          <a:off x="0" y="116632"/>
          <a:ext cx="914400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924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cs-CZ" altLang="cs-CZ" sz="2400" b="1" dirty="0" smtClean="0"/>
              <a:t>Hodnota, kterou uživatelé přisuzují ICT a spokojenost s ICT</a:t>
            </a:r>
            <a:endParaRPr lang="cs-CZ" altLang="cs-CZ" sz="2400" dirty="0" smtClean="0"/>
          </a:p>
        </p:txBody>
      </p:sp>
      <p:pic>
        <p:nvPicPr>
          <p:cNvPr id="28675" name="Picture 6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06"/>
          <a:stretch>
            <a:fillRect/>
          </a:stretch>
        </p:blipFill>
        <p:spPr>
          <a:xfrm>
            <a:off x="0" y="908050"/>
            <a:ext cx="9144000" cy="5949950"/>
          </a:xfrm>
        </p:spPr>
      </p:pic>
      <p:sp>
        <p:nvSpPr>
          <p:cNvPr id="2" name="TextovéPole 1"/>
          <p:cNvSpPr txBox="1"/>
          <p:nvPr/>
        </p:nvSpPr>
        <p:spPr>
          <a:xfrm>
            <a:off x="3851920" y="4797152"/>
            <a:ext cx="772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65%</a:t>
            </a:r>
            <a:endParaRPr lang="cs-CZ" sz="2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371031" y="4288439"/>
            <a:ext cx="772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92%</a:t>
            </a:r>
            <a:endParaRPr lang="cs-CZ" sz="2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844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335</Words>
  <Application>Microsoft Office PowerPoint</Application>
  <PresentationFormat>Předvádění na obrazovce (4:3)</PresentationFormat>
  <Paragraphs>63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systému Office</vt:lpstr>
      <vt:lpstr>Názory uživatelů a veřejnosti na přínosy informačních a komunikačních technologií ve veřejných knihovnách v ČR a EU Výsledky průzkumu </vt:lpstr>
      <vt:lpstr>Základní údaje o průzkumu</vt:lpstr>
      <vt:lpstr>Prezentace aplikace PowerPoint</vt:lpstr>
      <vt:lpstr>EU = 63 000 veřejných knihoven</vt:lpstr>
      <vt:lpstr>Financování knihoven</vt:lpstr>
      <vt:lpstr>Přístup k internetu - domácnosti</vt:lpstr>
      <vt:lpstr>% dospělých, kteří za rok využili ICT v knihovnách</vt:lpstr>
      <vt:lpstr>Prezentace aplikace PowerPoint</vt:lpstr>
      <vt:lpstr>Hodnota, kterou uživatelé přisuzují ICT a spokojenost s ICT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Závěry</vt:lpstr>
      <vt:lpstr>Dostupnost výzkumných zpráv: časopis Ikaros http://www.ikaros.cz/ rok 2013 č. 8</vt:lpstr>
      <vt:lpstr>Názory uživatelů a veřejnosti na přínosy informačních a komunikačních technologií ve veřejných knihovnách v ČR a EU Výsledky průzkumu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Richter Vít</dc:creator>
  <cp:lastModifiedBy>Richter Vít</cp:lastModifiedBy>
  <cp:revision>18</cp:revision>
  <dcterms:created xsi:type="dcterms:W3CDTF">2013-09-25T20:03:49Z</dcterms:created>
  <dcterms:modified xsi:type="dcterms:W3CDTF">2013-09-26T06:50:24Z</dcterms:modified>
</cp:coreProperties>
</file>