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82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5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1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10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2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81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09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8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80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40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9097-3F2C-4C14-8466-62C2C7A0ED15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D36EB-5362-46C8-9E32-29C14A553A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56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Regionální funkce v Olomouckém kraji v roce 2022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Porada knihoven pověřených výkonem RF</a:t>
            </a:r>
          </a:p>
          <a:p>
            <a:r>
              <a:rPr lang="cs-CZ"/>
              <a:t>20</a:t>
            </a:r>
            <a:r>
              <a:rPr lang="cs-CZ" dirty="0"/>
              <a:t>. června 2023</a:t>
            </a:r>
          </a:p>
        </p:txBody>
      </p:sp>
    </p:spTree>
    <p:extLst>
      <p:ext uri="{BB962C8B-B14F-4D97-AF65-F5344CB8AC3E}">
        <p14:creationId xmlns:p14="http://schemas.microsoft.com/office/powerpoint/2010/main" val="3829528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Porady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275117"/>
              </p:ext>
            </p:extLst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obsloužených knihoven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akcí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účastníků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01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Výměnné fondy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stav výměnného fondu k 31. 12. 2022 </a:t>
            </a:r>
            <a:r>
              <a:rPr lang="cs-CZ" sz="2800" b="1" dirty="0"/>
              <a:t>224 309 </a:t>
            </a:r>
            <a:r>
              <a:rPr lang="cs-CZ" sz="2800" dirty="0"/>
              <a:t>KJ</a:t>
            </a:r>
          </a:p>
          <a:p>
            <a:r>
              <a:rPr lang="cs-CZ" sz="2800" dirty="0"/>
              <a:t>meziroční přírůstek </a:t>
            </a:r>
            <a:r>
              <a:rPr lang="cs-CZ" sz="2800" b="1" dirty="0"/>
              <a:t>11 912, </a:t>
            </a:r>
            <a:r>
              <a:rPr lang="cs-CZ" sz="2800" dirty="0"/>
              <a:t>došlo k pokledu o </a:t>
            </a:r>
            <a:r>
              <a:rPr lang="cs-CZ" sz="2800" b="1" dirty="0"/>
              <a:t>534 </a:t>
            </a:r>
            <a:r>
              <a:rPr lang="cs-CZ" sz="2800" dirty="0"/>
              <a:t>knihovních jednotek</a:t>
            </a:r>
          </a:p>
          <a:p>
            <a:r>
              <a:rPr lang="cs-CZ" sz="2800" dirty="0"/>
              <a:t>důvod nižšího nákupu – rostoucí ceny knih</a:t>
            </a:r>
          </a:p>
          <a:p>
            <a:r>
              <a:rPr lang="cs-CZ" sz="2800" dirty="0"/>
              <a:t>pokračovalo se ve vyřazování knih, celkem bylo vyřazeno </a:t>
            </a:r>
            <a:r>
              <a:rPr lang="cs-CZ" sz="2800" b="1" dirty="0"/>
              <a:t>12 438 </a:t>
            </a:r>
            <a:r>
              <a:rPr lang="cs-CZ" sz="2800" dirty="0"/>
              <a:t>KJ, to je o 4 831 více</a:t>
            </a:r>
          </a:p>
          <a:p>
            <a:r>
              <a:rPr lang="cs-CZ" sz="2800" dirty="0"/>
              <a:t>i v roce 2022 se </a:t>
            </a:r>
            <a:r>
              <a:rPr lang="cs-CZ" sz="2800" b="1" dirty="0"/>
              <a:t>více knih vyřadilo, než nakoupilo</a:t>
            </a:r>
          </a:p>
          <a:p>
            <a:r>
              <a:rPr lang="cs-CZ" sz="2800" dirty="0"/>
              <a:t>do výměnných souborů řada knihoven nakupuje stolní hry, zvukové knihy, Albi knihy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91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Výměnné fondy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2022 bylo v přepočtu na každou obsluhovanou knihovnu nakoupeno 25,56 nových KJ, u obsloužených knihoven to je 27,77 nových KJ</a:t>
            </a:r>
          </a:p>
          <a:p>
            <a:r>
              <a:rPr lang="cs-CZ" dirty="0"/>
              <a:t>každá obsloužená knihovna měla pro své uživatele k distpozici průměrně 523 KJ</a:t>
            </a:r>
          </a:p>
        </p:txBody>
      </p:sp>
    </p:spTree>
    <p:extLst>
      <p:ext uri="{BB962C8B-B14F-4D97-AF65-F5344CB8AC3E}">
        <p14:creationId xmlns:p14="http://schemas.microsoft.com/office/powerpoint/2010/main" val="29449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Výměnné fondy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532108"/>
              </p:ext>
            </p:extLst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Stav výměnného fondu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Roční přírůstek výměnného fondu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Roční</a:t>
                      </a:r>
                      <a:r>
                        <a:rPr lang="cs-CZ" baseline="0" dirty="0"/>
                        <a:t> úbytek výměnného fondu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37 685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2 727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1 553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57 750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1 637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1 418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40 916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33 532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1 662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26 519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17 851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224 309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11 912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12 438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47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Cirkulace výměnných souborů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získat soubor knih z výměnných fondů využilo </a:t>
            </a:r>
            <a:r>
              <a:rPr lang="cs-CZ" b="1" dirty="0"/>
              <a:t>429 knihoven</a:t>
            </a:r>
          </a:p>
          <a:p>
            <a:r>
              <a:rPr lang="cs-CZ" dirty="0"/>
              <a:t>to je 92,06 % knihoven</a:t>
            </a:r>
          </a:p>
          <a:p>
            <a:r>
              <a:rPr lang="cs-CZ" dirty="0"/>
              <a:t>to je o 24 knihoven více než v předešlém roce</a:t>
            </a:r>
          </a:p>
          <a:p>
            <a:r>
              <a:rPr lang="cs-CZ" dirty="0"/>
              <a:t>do jedné obsloužené knihovny bylo průměrně dodáno v souborech </a:t>
            </a:r>
            <a:r>
              <a:rPr lang="cs-CZ" b="1" dirty="0"/>
              <a:t>264,06</a:t>
            </a:r>
            <a:r>
              <a:rPr lang="cs-CZ" dirty="0"/>
              <a:t> KJ</a:t>
            </a:r>
          </a:p>
        </p:txBody>
      </p:sp>
    </p:spTree>
    <p:extLst>
      <p:ext uri="{BB962C8B-B14F-4D97-AF65-F5344CB8AC3E}">
        <p14:creationId xmlns:p14="http://schemas.microsoft.com/office/powerpoint/2010/main" val="2876123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Cirkulace výměnných souborů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knihovny si zapůjčily </a:t>
            </a:r>
            <a:r>
              <a:rPr lang="cs-CZ" b="1" dirty="0"/>
              <a:t>2 115 </a:t>
            </a:r>
            <a:r>
              <a:rPr lang="cs-CZ" dirty="0"/>
              <a:t>souborů</a:t>
            </a:r>
          </a:p>
          <a:p>
            <a:r>
              <a:rPr lang="cs-CZ" dirty="0"/>
              <a:t>to je o 108 souborů méně</a:t>
            </a:r>
          </a:p>
          <a:p>
            <a:r>
              <a:rPr lang="cs-CZ" dirty="0"/>
              <a:t>vzrostl však počet svazků v souborech, a to o </a:t>
            </a:r>
            <a:r>
              <a:rPr lang="cs-CZ" b="1" dirty="0"/>
              <a:t>5 488 </a:t>
            </a:r>
            <a:r>
              <a:rPr lang="cs-CZ" dirty="0"/>
              <a:t>KJ</a:t>
            </a:r>
          </a:p>
          <a:p>
            <a:r>
              <a:rPr lang="cs-CZ" dirty="0"/>
              <a:t>každá obsloužená knihovna si odebrala v průměru 4,493 souborů</a:t>
            </a:r>
          </a:p>
          <a:p>
            <a:r>
              <a:rPr lang="cs-CZ" dirty="0"/>
              <a:t>do jednoho souboru bylo zařazeno v průměru 53,56 svazků</a:t>
            </a:r>
          </a:p>
        </p:txBody>
      </p:sp>
    </p:spTree>
    <p:extLst>
      <p:ext uri="{BB962C8B-B14F-4D97-AF65-F5344CB8AC3E}">
        <p14:creationId xmlns:p14="http://schemas.microsoft.com/office/powerpoint/2010/main" val="2234881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D4583-2687-4488-BAF5-5D0DEE9A3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Cirkulace výměnných souborů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1A2830E-437C-42E3-B8D3-516EDB660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658939"/>
              </p:ext>
            </p:extLst>
          </p:nvPr>
        </p:nvGraphicFramePr>
        <p:xfrm>
          <a:off x="457200" y="1600200"/>
          <a:ext cx="8229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47567024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5787292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10927154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14684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obsloužených knihoven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expedovaných souborů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KJ v souborech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812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20 503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197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6 972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35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12 042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173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40 916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37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18 816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41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3 993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229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69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113 282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594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582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82B24-7E64-4D6D-94B5-31C93FA7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Cirkulace výměnných souborů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0C7D0FEC-362E-457A-9651-29CD306230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274828"/>
              </p:ext>
            </p:extLst>
          </p:nvPr>
        </p:nvGraphicFramePr>
        <p:xfrm>
          <a:off x="457200" y="1600200"/>
          <a:ext cx="8229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60668268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49180373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769599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Průměrný počet KJ na 1 obslouženou knihovnu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Průměrný počet KJ v jednom cirkulačním souboru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2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188,10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05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348,6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9,82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31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188,16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7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338,15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112,72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288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119,85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915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14,57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652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346,21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83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264,06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53,56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288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127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93E90-137C-47A7-8FF4-856212EA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Nákup knihovního fondu z prostředků obcí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E45D76-66E1-4462-B278-1460126FB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nákupem knihovního fondu, který finančně zajišťují zřizovatelé knihoven bylo obslouženo </a:t>
            </a:r>
            <a:r>
              <a:rPr lang="cs-CZ" b="1" dirty="0"/>
              <a:t>150 knihoven</a:t>
            </a:r>
            <a:r>
              <a:rPr lang="cs-CZ" dirty="0"/>
              <a:t>, to je 32,12 % obsluhovaných knihoven</a:t>
            </a:r>
          </a:p>
          <a:p>
            <a:r>
              <a:rPr lang="cs-CZ" dirty="0"/>
              <a:t>bylo obslouženo o </a:t>
            </a:r>
            <a:r>
              <a:rPr lang="cs-CZ" b="1" dirty="0"/>
              <a:t>32 knihoven méně </a:t>
            </a:r>
            <a:r>
              <a:rPr lang="cs-CZ" dirty="0"/>
              <a:t>než v roce 2021</a:t>
            </a:r>
          </a:p>
          <a:p>
            <a:r>
              <a:rPr lang="cs-CZ" dirty="0"/>
              <a:t>nakoupeno bylo o </a:t>
            </a:r>
            <a:r>
              <a:rPr lang="cs-CZ" b="1" dirty="0"/>
              <a:t>1 558 KJ méně </a:t>
            </a:r>
            <a:r>
              <a:rPr lang="cs-CZ" dirty="0"/>
              <a:t>oproti roku 2021</a:t>
            </a:r>
          </a:p>
        </p:txBody>
      </p:sp>
    </p:spTree>
    <p:extLst>
      <p:ext uri="{BB962C8B-B14F-4D97-AF65-F5344CB8AC3E}">
        <p14:creationId xmlns:p14="http://schemas.microsoft.com/office/powerpoint/2010/main" val="1203405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BF02D-A914-4E93-B556-1B4DACC1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Nákup knihovního fondu z prostředků obcí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005A964-5F70-4C21-B3D8-FA8E958819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990410"/>
              </p:ext>
            </p:extLst>
          </p:nvPr>
        </p:nvGraphicFramePr>
        <p:xfrm>
          <a:off x="457200" y="1600200"/>
          <a:ext cx="8229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55998772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64316054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6354302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47738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obsloužených knihoven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nakoupených KJ z prostředků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 obsloužených knihoven z celkového 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61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33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689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91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250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16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11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77,42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116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5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30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Finanční zabezpečení výkonu RF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996827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2 166 176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2 254 125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2 443 401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2 410 939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642 050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679 094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726</a:t>
                      </a:r>
                      <a:r>
                        <a:rPr lang="cs-CZ" baseline="0" dirty="0"/>
                        <a:t> 629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712</a:t>
                      </a:r>
                      <a:r>
                        <a:rPr lang="cs-CZ" baseline="0" dirty="0"/>
                        <a:t> 395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2 208 838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2 293 655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2 473 975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2 500 539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2 765</a:t>
                      </a:r>
                      <a:r>
                        <a:rPr lang="cs-CZ" baseline="0" dirty="0"/>
                        <a:t> 938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2 827 246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2 993 894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3 041 247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1 285 827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1 312 387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1 390 702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1 409 238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Hranice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691 135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740 873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799 739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775 216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570 036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574 620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645 660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624 426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VKOL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1 200 000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1 248 000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1 348 000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1 348 000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11 530 000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11 930 000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12 822 000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12 822 000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492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88E0C-B996-4E62-9A3A-6CC651DA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Zpracování knihovního fondu z prostředků obcí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8173AC-C54E-4CD6-9C07-54AD70D80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mírný nárůst, o 8 knihoven více</a:t>
            </a:r>
          </a:p>
          <a:p>
            <a:r>
              <a:rPr lang="cs-CZ" dirty="0"/>
              <a:t>zpracováno o 681 KJ více</a:t>
            </a:r>
          </a:p>
        </p:txBody>
      </p:sp>
    </p:spTree>
    <p:extLst>
      <p:ext uri="{BB962C8B-B14F-4D97-AF65-F5344CB8AC3E}">
        <p14:creationId xmlns:p14="http://schemas.microsoft.com/office/powerpoint/2010/main" val="2515392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033FC-3053-4A41-93D2-C52E48DF4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Zpracování knihovního fondu z prostředků obcí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97EC1D7-1DCB-4314-8C20-56C5FA9A8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940107"/>
              </p:ext>
            </p:extLst>
          </p:nvPr>
        </p:nvGraphicFramePr>
        <p:xfrm>
          <a:off x="457200" y="1600200"/>
          <a:ext cx="8229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41913854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1306705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97095126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6111944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obsloužených knihoven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zpracovaných KJ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 obsloužených knihoven z celkového 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324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86,52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91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2 272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69,57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34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83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27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744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80,65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49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13 443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50,64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460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03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Síť knihoven v kraji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celkem </a:t>
            </a:r>
            <a:r>
              <a:rPr lang="cs-CZ" b="1" dirty="0"/>
              <a:t>473</a:t>
            </a:r>
            <a:r>
              <a:rPr lang="cs-CZ" dirty="0"/>
              <a:t> veřejných knihoven</a:t>
            </a:r>
          </a:p>
          <a:p>
            <a:r>
              <a:rPr lang="cs-CZ" dirty="0"/>
              <a:t>z toho 48 profesionálních knihoven</a:t>
            </a:r>
          </a:p>
          <a:p>
            <a:r>
              <a:rPr lang="cs-CZ" dirty="0"/>
              <a:t>síť knihoven beze změny</a:t>
            </a:r>
          </a:p>
          <a:p>
            <a:r>
              <a:rPr lang="cs-CZ" dirty="0"/>
              <a:t>od roku 2020 je opět mezi nezařazenými knihovnami Městská knihovna Tovačov</a:t>
            </a:r>
          </a:p>
        </p:txBody>
      </p:sp>
    </p:spTree>
    <p:extLst>
      <p:ext uri="{BB962C8B-B14F-4D97-AF65-F5344CB8AC3E}">
        <p14:creationId xmlns:p14="http://schemas.microsoft.com/office/powerpoint/2010/main" val="56560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Počet obsluhovaných knihoven v roce 2022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512359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  <a:r>
                        <a:rPr lang="cs-CZ" baseline="0" dirty="0"/>
                        <a:t> knihoven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Poradenská, konultační a metodická činnost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patří k nejvíce využívaným službám</a:t>
            </a:r>
          </a:p>
          <a:p>
            <a:r>
              <a:rPr lang="cs-CZ" dirty="0"/>
              <a:t>využilo ji </a:t>
            </a:r>
            <a:r>
              <a:rPr lang="cs-CZ" b="1" dirty="0"/>
              <a:t>86,48 %</a:t>
            </a:r>
            <a:r>
              <a:rPr lang="cs-CZ" dirty="0"/>
              <a:t> obsluhovaných knihoven </a:t>
            </a:r>
            <a:r>
              <a:rPr lang="cs-CZ" sz="2000" dirty="0"/>
              <a:t>(nejsou započítány knihovny obsloužené VKOL)</a:t>
            </a:r>
          </a:p>
          <a:p>
            <a:r>
              <a:rPr lang="cs-CZ" dirty="0"/>
              <a:t>meziročně mírný pokles v počtu obsloužených knihoven – obslouženo o 15 knihoven méně</a:t>
            </a:r>
          </a:p>
          <a:p>
            <a:r>
              <a:rPr lang="cs-CZ" dirty="0"/>
              <a:t>výrazný pokles počtu poskytnutých konzultací – a to o 1 119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8045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Poradenská, konzultační a metodická činnost – metodické návštěvy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dvouletém poklesu počtu metodických návštěv se vývoj obrátil </a:t>
            </a:r>
          </a:p>
          <a:p>
            <a:r>
              <a:rPr lang="cs-CZ" dirty="0"/>
              <a:t>v roce 2022 se uskutečnilo o </a:t>
            </a:r>
            <a:r>
              <a:rPr lang="cs-CZ" b="1" dirty="0"/>
              <a:t>61</a:t>
            </a:r>
            <a:r>
              <a:rPr lang="cs-CZ" dirty="0"/>
              <a:t> </a:t>
            </a:r>
            <a:r>
              <a:rPr lang="cs-CZ" b="1" dirty="0"/>
              <a:t>metodických návštěv více</a:t>
            </a:r>
          </a:p>
        </p:txBody>
      </p:sp>
    </p:spTree>
    <p:extLst>
      <p:ext uri="{BB962C8B-B14F-4D97-AF65-F5344CB8AC3E}">
        <p14:creationId xmlns:p14="http://schemas.microsoft.com/office/powerpoint/2010/main" val="296521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Poradenská, konzultační a metodická činnost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983379"/>
              </p:ext>
            </p:extLst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obsloužených knihoven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konzultací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metodických návštěv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Šumperk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Jeseník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Prostějov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Přerov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Hranice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1 467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325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Vzdělávání knihovníků v kraji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2022 vzdělávací akce již bez omezení</a:t>
            </a:r>
          </a:p>
          <a:p>
            <a:r>
              <a:rPr lang="cs-CZ" dirty="0"/>
              <a:t>uskutečnilo se 30 vzdělávacích akcí</a:t>
            </a:r>
          </a:p>
          <a:p>
            <a:r>
              <a:rPr lang="cs-CZ" dirty="0"/>
              <a:t>této možnosti využilo 434 knihovníků z 134 knihoven, ve VKOL pak z 30 knihoven</a:t>
            </a:r>
          </a:p>
        </p:txBody>
      </p:sp>
    </p:spTree>
    <p:extLst>
      <p:ext uri="{BB962C8B-B14F-4D97-AF65-F5344CB8AC3E}">
        <p14:creationId xmlns:p14="http://schemas.microsoft.com/office/powerpoint/2010/main" val="307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Porady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bylo obslouženo o 17 knihoven více</a:t>
            </a:r>
          </a:p>
          <a:p>
            <a:r>
              <a:rPr lang="cs-CZ" dirty="0"/>
              <a:t>porad bylo o 2 více a zúčastnilo se jich o 64 knihovníků více</a:t>
            </a:r>
          </a:p>
          <a:p>
            <a:r>
              <a:rPr lang="cs-CZ" dirty="0"/>
              <a:t>konalo se tedy 30 porad, kterých se zúčastnilo 306 knihovníků ze 191 knihoven</a:t>
            </a:r>
          </a:p>
        </p:txBody>
      </p:sp>
    </p:spTree>
    <p:extLst>
      <p:ext uri="{BB962C8B-B14F-4D97-AF65-F5344CB8AC3E}">
        <p14:creationId xmlns:p14="http://schemas.microsoft.com/office/powerpoint/2010/main" val="1738346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954</Words>
  <Application>Microsoft Office PowerPoint</Application>
  <PresentationFormat>Předvádění na obrazovce (4:3)</PresentationFormat>
  <Paragraphs>371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Regionální funkce v Olomouckém kraji v roce 2022</vt:lpstr>
      <vt:lpstr>Finanční zabezpečení výkonu RF</vt:lpstr>
      <vt:lpstr>Síť knihoven v kraji</vt:lpstr>
      <vt:lpstr>Počet obsluhovaných knihoven v roce 2022</vt:lpstr>
      <vt:lpstr>Poradenská, konultační a metodická činnost</vt:lpstr>
      <vt:lpstr>Poradenská, konzultační a metodická činnost – metodické návštěvy</vt:lpstr>
      <vt:lpstr>Poradenská, konzultační a metodická činnost</vt:lpstr>
      <vt:lpstr>Vzdělávání knihovníků v kraji</vt:lpstr>
      <vt:lpstr>Porady</vt:lpstr>
      <vt:lpstr>Porady</vt:lpstr>
      <vt:lpstr>Výměnné fondy</vt:lpstr>
      <vt:lpstr>Výměnné fondy</vt:lpstr>
      <vt:lpstr>Výměnné fondy</vt:lpstr>
      <vt:lpstr>Cirkulace výměnných souborů</vt:lpstr>
      <vt:lpstr>Cirkulace výměnných souborů</vt:lpstr>
      <vt:lpstr>Cirkulace výměnných souborů</vt:lpstr>
      <vt:lpstr>Cirkulace výměnných souborů</vt:lpstr>
      <vt:lpstr>Nákup knihovního fondu z prostředků obcí</vt:lpstr>
      <vt:lpstr>Nákup knihovního fondu z prostředků obcí</vt:lpstr>
      <vt:lpstr>Zpracování knihovního fondu z prostředků obcí</vt:lpstr>
      <vt:lpstr>Zpracování knihovního fondu z prostředků obcí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funkce v Olomouckém kraji v roce 2020</dc:title>
  <dc:creator>tamagoci</dc:creator>
  <cp:lastModifiedBy>Olga Macháčková</cp:lastModifiedBy>
  <cp:revision>83</cp:revision>
  <dcterms:created xsi:type="dcterms:W3CDTF">2021-05-12T19:59:16Z</dcterms:created>
  <dcterms:modified xsi:type="dcterms:W3CDTF">2023-06-20T05:04:20Z</dcterms:modified>
</cp:coreProperties>
</file>