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438" r:id="rId2"/>
    <p:sldId id="451" r:id="rId3"/>
    <p:sldId id="425" r:id="rId4"/>
    <p:sldId id="430" r:id="rId5"/>
    <p:sldId id="431" r:id="rId6"/>
    <p:sldId id="429" r:id="rId7"/>
    <p:sldId id="417" r:id="rId8"/>
    <p:sldId id="440" r:id="rId9"/>
    <p:sldId id="365" r:id="rId10"/>
    <p:sldId id="444" r:id="rId11"/>
    <p:sldId id="446" r:id="rId12"/>
    <p:sldId id="447" r:id="rId13"/>
    <p:sldId id="445" r:id="rId14"/>
    <p:sldId id="450" r:id="rId15"/>
    <p:sldId id="449" r:id="rId16"/>
    <p:sldId id="448" r:id="rId17"/>
    <p:sldId id="443" r:id="rId18"/>
    <p:sldId id="350" r:id="rId19"/>
    <p:sldId id="323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dnářová Gabriela" initials="BG" lastIdx="1" clrIdx="0">
    <p:extLst>
      <p:ext uri="{19B8F6BF-5375-455C-9EA6-DF929625EA0E}">
        <p15:presenceInfo xmlns:p15="http://schemas.microsoft.com/office/powerpoint/2012/main" userId="Bednářová Gabrie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BB"/>
    <a:srgbClr val="EA7433"/>
    <a:srgbClr val="1D9142"/>
    <a:srgbClr val="D24B93"/>
    <a:srgbClr val="FAE52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7" autoAdjust="0"/>
    <p:restoredTop sz="94595"/>
  </p:normalViewPr>
  <p:slideViewPr>
    <p:cSldViewPr snapToGrid="0" snapToObjects="1">
      <p:cViewPr varScale="1">
        <p:scale>
          <a:sx n="37" d="100"/>
          <a:sy n="37" d="100"/>
        </p:scale>
        <p:origin x="792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List_aplikac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4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4800"/>
              <a:t>Aktualizace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Grafy!$B$23</c:f>
              <c:strCache>
                <c:ptCount val="1"/>
                <c:pt idx="0">
                  <c:v>Neaktualizováno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Grafy!$A$24:$A$26</c:f>
              <c:strCache>
                <c:ptCount val="3"/>
                <c:pt idx="0">
                  <c:v>Knihovní systémy</c:v>
                </c:pt>
                <c:pt idx="1">
                  <c:v>Interní systémy</c:v>
                </c:pt>
                <c:pt idx="2">
                  <c:v>Weby</c:v>
                </c:pt>
              </c:strCache>
            </c:strRef>
          </c:cat>
          <c:val>
            <c:numRef>
              <c:f>Grafy!$B$24:$B$26</c:f>
              <c:numCache>
                <c:formatCode>General</c:formatCode>
                <c:ptCount val="3"/>
                <c:pt idx="0">
                  <c:v>35</c:v>
                </c:pt>
                <c:pt idx="1">
                  <c:v>16</c:v>
                </c:pt>
                <c:pt idx="2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C6-43D2-B994-E9EE535C2E16}"/>
            </c:ext>
          </c:extLst>
        </c:ser>
        <c:ser>
          <c:idx val="1"/>
          <c:order val="1"/>
          <c:tx>
            <c:strRef>
              <c:f>Grafy!$C$23</c:f>
              <c:strCache>
                <c:ptCount val="1"/>
                <c:pt idx="0">
                  <c:v>Aktualizováno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Grafy!$A$24:$A$26</c:f>
              <c:strCache>
                <c:ptCount val="3"/>
                <c:pt idx="0">
                  <c:v>Knihovní systémy</c:v>
                </c:pt>
                <c:pt idx="1">
                  <c:v>Interní systémy</c:v>
                </c:pt>
                <c:pt idx="2">
                  <c:v>Weby</c:v>
                </c:pt>
              </c:strCache>
            </c:strRef>
          </c:cat>
          <c:val>
            <c:numRef>
              <c:f>Grafy!$C$24:$C$26</c:f>
              <c:numCache>
                <c:formatCode>General</c:formatCode>
                <c:ptCount val="3"/>
                <c:pt idx="0">
                  <c:v>0</c:v>
                </c:pt>
                <c:pt idx="1">
                  <c:v>12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C6-43D2-B994-E9EE535C2E16}"/>
            </c:ext>
          </c:extLst>
        </c:ser>
        <c:ser>
          <c:idx val="3"/>
          <c:order val="2"/>
          <c:tx>
            <c:strRef>
              <c:f>Grafy!$D$23</c:f>
              <c:strCache>
                <c:ptCount val="1"/>
                <c:pt idx="0">
                  <c:v>Ke zrušení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Grafy!$A$24:$A$26</c:f>
              <c:strCache>
                <c:ptCount val="3"/>
                <c:pt idx="0">
                  <c:v>Knihovní systémy</c:v>
                </c:pt>
                <c:pt idx="1">
                  <c:v>Interní systémy</c:v>
                </c:pt>
                <c:pt idx="2">
                  <c:v>Weby</c:v>
                </c:pt>
              </c:strCache>
            </c:strRef>
          </c:cat>
          <c:val>
            <c:numRef>
              <c:f>Grafy!$D$24:$D$26</c:f>
              <c:numCache>
                <c:formatCode>General</c:formatCode>
                <c:ptCount val="3"/>
                <c:pt idx="0">
                  <c:v>0</c:v>
                </c:pt>
                <c:pt idx="1">
                  <c:v>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C6-43D2-B994-E9EE535C2E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15093535"/>
        <c:axId val="1538173103"/>
      </c:barChart>
      <c:catAx>
        <c:axId val="17150935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38173103"/>
        <c:crosses val="autoZero"/>
        <c:auto val="1"/>
        <c:lblAlgn val="ctr"/>
        <c:lblOffset val="100"/>
        <c:noMultiLvlLbl val="0"/>
      </c:catAx>
      <c:valAx>
        <c:axId val="15381731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15093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C142A4-59D9-4555-8275-E03B55377226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3D36089-5C16-4245-8E3A-2BDF3BC1D8D6}">
      <dgm:prSet phldrT="[Text]"/>
      <dgm:spPr/>
      <dgm:t>
        <a:bodyPr/>
        <a:lstStyle/>
        <a:p>
          <a:r>
            <a:rPr lang="cs-CZ" b="1" dirty="0"/>
            <a:t>NOVINKY A PLÁNY</a:t>
          </a:r>
        </a:p>
        <a:p>
          <a:r>
            <a:rPr lang="cs-CZ" b="1" dirty="0"/>
            <a:t>co BYLO, JE a BUDE</a:t>
          </a:r>
        </a:p>
      </dgm:t>
    </dgm:pt>
    <dgm:pt modelId="{467B7DC4-9924-43CE-B10E-2886EF99645D}" type="sibTrans" cxnId="{0725C40C-CEB9-4B6A-B9FB-4445BE98E77F}">
      <dgm:prSet/>
      <dgm:spPr/>
      <dgm:t>
        <a:bodyPr/>
        <a:lstStyle/>
        <a:p>
          <a:endParaRPr lang="cs-CZ"/>
        </a:p>
      </dgm:t>
    </dgm:pt>
    <dgm:pt modelId="{CE3E54B0-A3B1-44DF-BAA4-B5129C70DFA5}" type="parTrans" cxnId="{0725C40C-CEB9-4B6A-B9FB-4445BE98E77F}">
      <dgm:prSet/>
      <dgm:spPr/>
      <dgm:t>
        <a:bodyPr/>
        <a:lstStyle/>
        <a:p>
          <a:endParaRPr lang="cs-CZ"/>
        </a:p>
      </dgm:t>
    </dgm:pt>
    <dgm:pt modelId="{D67A56F5-A767-40A6-9348-95A62F3A3797}" type="pres">
      <dgm:prSet presAssocID="{5FC142A4-59D9-4555-8275-E03B55377226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837EEB57-30F1-49F6-8543-5EC54DC11103}" type="pres">
      <dgm:prSet presAssocID="{93D36089-5C16-4245-8E3A-2BDF3BC1D8D6}" presName="hierRoot1" presStyleCnt="0">
        <dgm:presLayoutVars>
          <dgm:hierBranch val="init"/>
        </dgm:presLayoutVars>
      </dgm:prSet>
      <dgm:spPr/>
    </dgm:pt>
    <dgm:pt modelId="{B825F778-BE7F-4C59-A5F8-D727081BD576}" type="pres">
      <dgm:prSet presAssocID="{93D36089-5C16-4245-8E3A-2BDF3BC1D8D6}" presName="rootComposite1" presStyleCnt="0"/>
      <dgm:spPr/>
    </dgm:pt>
    <dgm:pt modelId="{229DDFA3-6571-4CF3-9E41-651DC6D8432E}" type="pres">
      <dgm:prSet presAssocID="{93D36089-5C16-4245-8E3A-2BDF3BC1D8D6}" presName="rootText1" presStyleLbl="alignAcc1" presStyleIdx="0" presStyleCnt="0" custLinFactNeighborX="-45856" custLinFactNeighborY="1274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8DB68A5-6733-485B-814A-8AC9B146223D}" type="pres">
      <dgm:prSet presAssocID="{93D36089-5C16-4245-8E3A-2BDF3BC1D8D6}" presName="topArc1" presStyleLbl="parChTrans1D1" presStyleIdx="0" presStyleCnt="2"/>
      <dgm:spPr>
        <a:ln w="50800">
          <a:solidFill>
            <a:schemeClr val="accent1">
              <a:lumMod val="75000"/>
            </a:schemeClr>
          </a:solidFill>
        </a:ln>
      </dgm:spPr>
    </dgm:pt>
    <dgm:pt modelId="{EA7EB4D4-41CF-46A0-9EC1-884218323BCE}" type="pres">
      <dgm:prSet presAssocID="{93D36089-5C16-4245-8E3A-2BDF3BC1D8D6}" presName="bottomArc1" presStyleLbl="parChTrans1D1" presStyleIdx="1" presStyleCnt="2"/>
      <dgm:spPr>
        <a:ln w="50800">
          <a:solidFill>
            <a:schemeClr val="accent1">
              <a:lumMod val="75000"/>
            </a:schemeClr>
          </a:solidFill>
        </a:ln>
      </dgm:spPr>
    </dgm:pt>
    <dgm:pt modelId="{E81EC6F1-A354-4621-BAE6-BF86434728A2}" type="pres">
      <dgm:prSet presAssocID="{93D36089-5C16-4245-8E3A-2BDF3BC1D8D6}" presName="topConnNode1" presStyleLbl="node1" presStyleIdx="0" presStyleCnt="0"/>
      <dgm:spPr/>
      <dgm:t>
        <a:bodyPr/>
        <a:lstStyle/>
        <a:p>
          <a:endParaRPr lang="cs-CZ"/>
        </a:p>
      </dgm:t>
    </dgm:pt>
    <dgm:pt modelId="{7373884B-B892-4EEA-8DD2-F9C7DA8A71D8}" type="pres">
      <dgm:prSet presAssocID="{93D36089-5C16-4245-8E3A-2BDF3BC1D8D6}" presName="hierChild2" presStyleCnt="0"/>
      <dgm:spPr/>
    </dgm:pt>
    <dgm:pt modelId="{AE3DD951-6C6D-46FD-83B8-F1E43D8DA006}" type="pres">
      <dgm:prSet presAssocID="{93D36089-5C16-4245-8E3A-2BDF3BC1D8D6}" presName="hierChild3" presStyleCnt="0"/>
      <dgm:spPr/>
    </dgm:pt>
  </dgm:ptLst>
  <dgm:cxnLst>
    <dgm:cxn modelId="{0725C40C-CEB9-4B6A-B9FB-4445BE98E77F}" srcId="{5FC142A4-59D9-4555-8275-E03B55377226}" destId="{93D36089-5C16-4245-8E3A-2BDF3BC1D8D6}" srcOrd="0" destOrd="0" parTransId="{CE3E54B0-A3B1-44DF-BAA4-B5129C70DFA5}" sibTransId="{467B7DC4-9924-43CE-B10E-2886EF99645D}"/>
    <dgm:cxn modelId="{EDB0BC90-BFA9-4B31-9448-15EBD725B994}" type="presOf" srcId="{93D36089-5C16-4245-8E3A-2BDF3BC1D8D6}" destId="{229DDFA3-6571-4CF3-9E41-651DC6D8432E}" srcOrd="0" destOrd="0" presId="urn:microsoft.com/office/officeart/2008/layout/HalfCircleOrganizationChart"/>
    <dgm:cxn modelId="{6FC0193B-83DA-4530-ADB0-AB3D493243A6}" type="presOf" srcId="{5FC142A4-59D9-4555-8275-E03B55377226}" destId="{D67A56F5-A767-40A6-9348-95A62F3A3797}" srcOrd="0" destOrd="0" presId="urn:microsoft.com/office/officeart/2008/layout/HalfCircleOrganizationChart"/>
    <dgm:cxn modelId="{A9572FBA-0189-4B85-982B-CEDED9D027AB}" type="presOf" srcId="{93D36089-5C16-4245-8E3A-2BDF3BC1D8D6}" destId="{E81EC6F1-A354-4621-BAE6-BF86434728A2}" srcOrd="1" destOrd="0" presId="urn:microsoft.com/office/officeart/2008/layout/HalfCircleOrganizationChart"/>
    <dgm:cxn modelId="{61685F7F-633F-49BE-A89F-EAF2669C1E65}" type="presParOf" srcId="{D67A56F5-A767-40A6-9348-95A62F3A3797}" destId="{837EEB57-30F1-49F6-8543-5EC54DC11103}" srcOrd="0" destOrd="0" presId="urn:microsoft.com/office/officeart/2008/layout/HalfCircleOrganizationChart"/>
    <dgm:cxn modelId="{D9F5235F-A110-4547-A64A-82AC7AD2F4AA}" type="presParOf" srcId="{837EEB57-30F1-49F6-8543-5EC54DC11103}" destId="{B825F778-BE7F-4C59-A5F8-D727081BD576}" srcOrd="0" destOrd="0" presId="urn:microsoft.com/office/officeart/2008/layout/HalfCircleOrganizationChart"/>
    <dgm:cxn modelId="{D387F848-92CB-41FF-8408-8E1EF4BF2AB3}" type="presParOf" srcId="{B825F778-BE7F-4C59-A5F8-D727081BD576}" destId="{229DDFA3-6571-4CF3-9E41-651DC6D8432E}" srcOrd="0" destOrd="0" presId="urn:microsoft.com/office/officeart/2008/layout/HalfCircleOrganizationChart"/>
    <dgm:cxn modelId="{D674B6B5-323F-4A34-BAE0-B49F5A0514DC}" type="presParOf" srcId="{B825F778-BE7F-4C59-A5F8-D727081BD576}" destId="{28DB68A5-6733-485B-814A-8AC9B146223D}" srcOrd="1" destOrd="0" presId="urn:microsoft.com/office/officeart/2008/layout/HalfCircleOrganizationChart"/>
    <dgm:cxn modelId="{F190361A-9E15-44F6-B685-7ADA94AA6B37}" type="presParOf" srcId="{B825F778-BE7F-4C59-A5F8-D727081BD576}" destId="{EA7EB4D4-41CF-46A0-9EC1-884218323BCE}" srcOrd="2" destOrd="0" presId="urn:microsoft.com/office/officeart/2008/layout/HalfCircleOrganizationChart"/>
    <dgm:cxn modelId="{F69055D1-C7E0-45E1-8F58-941CCEA4639F}" type="presParOf" srcId="{B825F778-BE7F-4C59-A5F8-D727081BD576}" destId="{E81EC6F1-A354-4621-BAE6-BF86434728A2}" srcOrd="3" destOrd="0" presId="urn:microsoft.com/office/officeart/2008/layout/HalfCircleOrganizationChart"/>
    <dgm:cxn modelId="{745803F2-36A3-4550-A255-482DEDFC2CE4}" type="presParOf" srcId="{837EEB57-30F1-49F6-8543-5EC54DC11103}" destId="{7373884B-B892-4EEA-8DD2-F9C7DA8A71D8}" srcOrd="1" destOrd="0" presId="urn:microsoft.com/office/officeart/2008/layout/HalfCircleOrganizationChart"/>
    <dgm:cxn modelId="{4E76F6E8-BEB9-4BC5-9F44-266AD1DF3D40}" type="presParOf" srcId="{837EEB57-30F1-49F6-8543-5EC54DC11103}" destId="{AE3DD951-6C6D-46FD-83B8-F1E43D8DA006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C142A4-59D9-4555-8275-E03B55377226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3D36089-5C16-4245-8E3A-2BDF3BC1D8D6}">
      <dgm:prSet phldrT="[Text]"/>
      <dgm:spPr/>
      <dgm:t>
        <a:bodyPr/>
        <a:lstStyle/>
        <a:p>
          <a:r>
            <a:rPr lang="cs-CZ" b="1" dirty="0"/>
            <a:t>Sekce </a:t>
          </a:r>
        </a:p>
        <a:p>
          <a:r>
            <a:rPr lang="cs-CZ" b="1" dirty="0"/>
            <a:t> digitalizace</a:t>
          </a:r>
        </a:p>
        <a:p>
          <a:r>
            <a:rPr lang="cs-CZ" b="1" dirty="0"/>
            <a:t>a</a:t>
          </a:r>
        </a:p>
        <a:p>
          <a:r>
            <a:rPr lang="cs-CZ" b="1" dirty="0"/>
            <a:t>technologie</a:t>
          </a:r>
        </a:p>
      </dgm:t>
    </dgm:pt>
    <dgm:pt modelId="{467B7DC4-9924-43CE-B10E-2886EF99645D}" type="sibTrans" cxnId="{0725C40C-CEB9-4B6A-B9FB-4445BE98E77F}">
      <dgm:prSet/>
      <dgm:spPr/>
      <dgm:t>
        <a:bodyPr/>
        <a:lstStyle/>
        <a:p>
          <a:endParaRPr lang="cs-CZ"/>
        </a:p>
      </dgm:t>
    </dgm:pt>
    <dgm:pt modelId="{CE3E54B0-A3B1-44DF-BAA4-B5129C70DFA5}" type="parTrans" cxnId="{0725C40C-CEB9-4B6A-B9FB-4445BE98E77F}">
      <dgm:prSet/>
      <dgm:spPr/>
      <dgm:t>
        <a:bodyPr/>
        <a:lstStyle/>
        <a:p>
          <a:endParaRPr lang="cs-CZ"/>
        </a:p>
      </dgm:t>
    </dgm:pt>
    <dgm:pt modelId="{D67A56F5-A767-40A6-9348-95A62F3A3797}" type="pres">
      <dgm:prSet presAssocID="{5FC142A4-59D9-4555-8275-E03B55377226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837EEB57-30F1-49F6-8543-5EC54DC11103}" type="pres">
      <dgm:prSet presAssocID="{93D36089-5C16-4245-8E3A-2BDF3BC1D8D6}" presName="hierRoot1" presStyleCnt="0">
        <dgm:presLayoutVars>
          <dgm:hierBranch val="init"/>
        </dgm:presLayoutVars>
      </dgm:prSet>
      <dgm:spPr/>
    </dgm:pt>
    <dgm:pt modelId="{B825F778-BE7F-4C59-A5F8-D727081BD576}" type="pres">
      <dgm:prSet presAssocID="{93D36089-5C16-4245-8E3A-2BDF3BC1D8D6}" presName="rootComposite1" presStyleCnt="0"/>
      <dgm:spPr/>
    </dgm:pt>
    <dgm:pt modelId="{229DDFA3-6571-4CF3-9E41-651DC6D8432E}" type="pres">
      <dgm:prSet presAssocID="{93D36089-5C16-4245-8E3A-2BDF3BC1D8D6}" presName="rootText1" presStyleLbl="alignAcc1" presStyleIdx="0" presStyleCnt="0" custLinFactNeighborX="-45856" custLinFactNeighborY="1274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8DB68A5-6733-485B-814A-8AC9B146223D}" type="pres">
      <dgm:prSet presAssocID="{93D36089-5C16-4245-8E3A-2BDF3BC1D8D6}" presName="topArc1" presStyleLbl="parChTrans1D1" presStyleIdx="0" presStyleCnt="2"/>
      <dgm:spPr>
        <a:ln w="50800">
          <a:solidFill>
            <a:schemeClr val="accent1">
              <a:lumMod val="75000"/>
            </a:schemeClr>
          </a:solidFill>
        </a:ln>
      </dgm:spPr>
    </dgm:pt>
    <dgm:pt modelId="{EA7EB4D4-41CF-46A0-9EC1-884218323BCE}" type="pres">
      <dgm:prSet presAssocID="{93D36089-5C16-4245-8E3A-2BDF3BC1D8D6}" presName="bottomArc1" presStyleLbl="parChTrans1D1" presStyleIdx="1" presStyleCnt="2"/>
      <dgm:spPr>
        <a:ln w="50800">
          <a:solidFill>
            <a:schemeClr val="accent1">
              <a:lumMod val="75000"/>
            </a:schemeClr>
          </a:solidFill>
        </a:ln>
      </dgm:spPr>
    </dgm:pt>
    <dgm:pt modelId="{E81EC6F1-A354-4621-BAE6-BF86434728A2}" type="pres">
      <dgm:prSet presAssocID="{93D36089-5C16-4245-8E3A-2BDF3BC1D8D6}" presName="topConnNode1" presStyleLbl="node1" presStyleIdx="0" presStyleCnt="0"/>
      <dgm:spPr/>
      <dgm:t>
        <a:bodyPr/>
        <a:lstStyle/>
        <a:p>
          <a:endParaRPr lang="cs-CZ"/>
        </a:p>
      </dgm:t>
    </dgm:pt>
    <dgm:pt modelId="{7373884B-B892-4EEA-8DD2-F9C7DA8A71D8}" type="pres">
      <dgm:prSet presAssocID="{93D36089-5C16-4245-8E3A-2BDF3BC1D8D6}" presName="hierChild2" presStyleCnt="0"/>
      <dgm:spPr/>
    </dgm:pt>
    <dgm:pt modelId="{AE3DD951-6C6D-46FD-83B8-F1E43D8DA006}" type="pres">
      <dgm:prSet presAssocID="{93D36089-5C16-4245-8E3A-2BDF3BC1D8D6}" presName="hierChild3" presStyleCnt="0"/>
      <dgm:spPr/>
    </dgm:pt>
  </dgm:ptLst>
  <dgm:cxnLst>
    <dgm:cxn modelId="{0725C40C-CEB9-4B6A-B9FB-4445BE98E77F}" srcId="{5FC142A4-59D9-4555-8275-E03B55377226}" destId="{93D36089-5C16-4245-8E3A-2BDF3BC1D8D6}" srcOrd="0" destOrd="0" parTransId="{CE3E54B0-A3B1-44DF-BAA4-B5129C70DFA5}" sibTransId="{467B7DC4-9924-43CE-B10E-2886EF99645D}"/>
    <dgm:cxn modelId="{EDB0BC90-BFA9-4B31-9448-15EBD725B994}" type="presOf" srcId="{93D36089-5C16-4245-8E3A-2BDF3BC1D8D6}" destId="{229DDFA3-6571-4CF3-9E41-651DC6D8432E}" srcOrd="0" destOrd="0" presId="urn:microsoft.com/office/officeart/2008/layout/HalfCircleOrganizationChart"/>
    <dgm:cxn modelId="{6FC0193B-83DA-4530-ADB0-AB3D493243A6}" type="presOf" srcId="{5FC142A4-59D9-4555-8275-E03B55377226}" destId="{D67A56F5-A767-40A6-9348-95A62F3A3797}" srcOrd="0" destOrd="0" presId="urn:microsoft.com/office/officeart/2008/layout/HalfCircleOrganizationChart"/>
    <dgm:cxn modelId="{A9572FBA-0189-4B85-982B-CEDED9D027AB}" type="presOf" srcId="{93D36089-5C16-4245-8E3A-2BDF3BC1D8D6}" destId="{E81EC6F1-A354-4621-BAE6-BF86434728A2}" srcOrd="1" destOrd="0" presId="urn:microsoft.com/office/officeart/2008/layout/HalfCircleOrganizationChart"/>
    <dgm:cxn modelId="{61685F7F-633F-49BE-A89F-EAF2669C1E65}" type="presParOf" srcId="{D67A56F5-A767-40A6-9348-95A62F3A3797}" destId="{837EEB57-30F1-49F6-8543-5EC54DC11103}" srcOrd="0" destOrd="0" presId="urn:microsoft.com/office/officeart/2008/layout/HalfCircleOrganizationChart"/>
    <dgm:cxn modelId="{D9F5235F-A110-4547-A64A-82AC7AD2F4AA}" type="presParOf" srcId="{837EEB57-30F1-49F6-8543-5EC54DC11103}" destId="{B825F778-BE7F-4C59-A5F8-D727081BD576}" srcOrd="0" destOrd="0" presId="urn:microsoft.com/office/officeart/2008/layout/HalfCircleOrganizationChart"/>
    <dgm:cxn modelId="{D387F848-92CB-41FF-8408-8E1EF4BF2AB3}" type="presParOf" srcId="{B825F778-BE7F-4C59-A5F8-D727081BD576}" destId="{229DDFA3-6571-4CF3-9E41-651DC6D8432E}" srcOrd="0" destOrd="0" presId="urn:microsoft.com/office/officeart/2008/layout/HalfCircleOrganizationChart"/>
    <dgm:cxn modelId="{D674B6B5-323F-4A34-BAE0-B49F5A0514DC}" type="presParOf" srcId="{B825F778-BE7F-4C59-A5F8-D727081BD576}" destId="{28DB68A5-6733-485B-814A-8AC9B146223D}" srcOrd="1" destOrd="0" presId="urn:microsoft.com/office/officeart/2008/layout/HalfCircleOrganizationChart"/>
    <dgm:cxn modelId="{F190361A-9E15-44F6-B685-7ADA94AA6B37}" type="presParOf" srcId="{B825F778-BE7F-4C59-A5F8-D727081BD576}" destId="{EA7EB4D4-41CF-46A0-9EC1-884218323BCE}" srcOrd="2" destOrd="0" presId="urn:microsoft.com/office/officeart/2008/layout/HalfCircleOrganizationChart"/>
    <dgm:cxn modelId="{F69055D1-C7E0-45E1-8F58-941CCEA4639F}" type="presParOf" srcId="{B825F778-BE7F-4C59-A5F8-D727081BD576}" destId="{E81EC6F1-A354-4621-BAE6-BF86434728A2}" srcOrd="3" destOrd="0" presId="urn:microsoft.com/office/officeart/2008/layout/HalfCircleOrganizationChart"/>
    <dgm:cxn modelId="{745803F2-36A3-4550-A255-482DEDFC2CE4}" type="presParOf" srcId="{837EEB57-30F1-49F6-8543-5EC54DC11103}" destId="{7373884B-B892-4EEA-8DD2-F9C7DA8A71D8}" srcOrd="1" destOrd="0" presId="urn:microsoft.com/office/officeart/2008/layout/HalfCircleOrganizationChart"/>
    <dgm:cxn modelId="{4E76F6E8-BEB9-4BC5-9F44-266AD1DF3D40}" type="presParOf" srcId="{837EEB57-30F1-49F6-8543-5EC54DC11103}" destId="{AE3DD951-6C6D-46FD-83B8-F1E43D8DA006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C142A4-59D9-4555-8275-E03B55377226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3D36089-5C16-4245-8E3A-2BDF3BC1D8D6}">
      <dgm:prSet phldrT="[Text]"/>
      <dgm:spPr/>
      <dgm:t>
        <a:bodyPr/>
        <a:lstStyle/>
        <a:p>
          <a:r>
            <a:rPr lang="cs-CZ" b="1" dirty="0"/>
            <a:t>co BYLO do 17. 05. 2021</a:t>
          </a:r>
        </a:p>
      </dgm:t>
    </dgm:pt>
    <dgm:pt modelId="{467B7DC4-9924-43CE-B10E-2886EF99645D}" type="sibTrans" cxnId="{0725C40C-CEB9-4B6A-B9FB-4445BE98E77F}">
      <dgm:prSet/>
      <dgm:spPr/>
      <dgm:t>
        <a:bodyPr/>
        <a:lstStyle/>
        <a:p>
          <a:endParaRPr lang="cs-CZ"/>
        </a:p>
      </dgm:t>
    </dgm:pt>
    <dgm:pt modelId="{CE3E54B0-A3B1-44DF-BAA4-B5129C70DFA5}" type="parTrans" cxnId="{0725C40C-CEB9-4B6A-B9FB-4445BE98E77F}">
      <dgm:prSet/>
      <dgm:spPr/>
      <dgm:t>
        <a:bodyPr/>
        <a:lstStyle/>
        <a:p>
          <a:endParaRPr lang="cs-CZ"/>
        </a:p>
      </dgm:t>
    </dgm:pt>
    <dgm:pt modelId="{D67A56F5-A767-40A6-9348-95A62F3A3797}" type="pres">
      <dgm:prSet presAssocID="{5FC142A4-59D9-4555-8275-E03B55377226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837EEB57-30F1-49F6-8543-5EC54DC11103}" type="pres">
      <dgm:prSet presAssocID="{93D36089-5C16-4245-8E3A-2BDF3BC1D8D6}" presName="hierRoot1" presStyleCnt="0">
        <dgm:presLayoutVars>
          <dgm:hierBranch val="init"/>
        </dgm:presLayoutVars>
      </dgm:prSet>
      <dgm:spPr/>
    </dgm:pt>
    <dgm:pt modelId="{B825F778-BE7F-4C59-A5F8-D727081BD576}" type="pres">
      <dgm:prSet presAssocID="{93D36089-5C16-4245-8E3A-2BDF3BC1D8D6}" presName="rootComposite1" presStyleCnt="0"/>
      <dgm:spPr/>
    </dgm:pt>
    <dgm:pt modelId="{229DDFA3-6571-4CF3-9E41-651DC6D8432E}" type="pres">
      <dgm:prSet presAssocID="{93D36089-5C16-4245-8E3A-2BDF3BC1D8D6}" presName="rootText1" presStyleLbl="alignAcc1" presStyleIdx="0" presStyleCnt="0" custLinFactNeighborX="65547" custLinFactNeighborY="2942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8DB68A5-6733-485B-814A-8AC9B146223D}" type="pres">
      <dgm:prSet presAssocID="{93D36089-5C16-4245-8E3A-2BDF3BC1D8D6}" presName="topArc1" presStyleLbl="parChTrans1D1" presStyleIdx="0" presStyleCnt="2"/>
      <dgm:spPr>
        <a:ln w="50800">
          <a:solidFill>
            <a:schemeClr val="accent1">
              <a:lumMod val="75000"/>
            </a:schemeClr>
          </a:solidFill>
        </a:ln>
      </dgm:spPr>
    </dgm:pt>
    <dgm:pt modelId="{EA7EB4D4-41CF-46A0-9EC1-884218323BCE}" type="pres">
      <dgm:prSet presAssocID="{93D36089-5C16-4245-8E3A-2BDF3BC1D8D6}" presName="bottomArc1" presStyleLbl="parChTrans1D1" presStyleIdx="1" presStyleCnt="2"/>
      <dgm:spPr>
        <a:ln w="50800">
          <a:solidFill>
            <a:schemeClr val="accent1">
              <a:lumMod val="75000"/>
            </a:schemeClr>
          </a:solidFill>
        </a:ln>
      </dgm:spPr>
    </dgm:pt>
    <dgm:pt modelId="{E81EC6F1-A354-4621-BAE6-BF86434728A2}" type="pres">
      <dgm:prSet presAssocID="{93D36089-5C16-4245-8E3A-2BDF3BC1D8D6}" presName="topConnNode1" presStyleLbl="node1" presStyleIdx="0" presStyleCnt="0"/>
      <dgm:spPr/>
      <dgm:t>
        <a:bodyPr/>
        <a:lstStyle/>
        <a:p>
          <a:endParaRPr lang="cs-CZ"/>
        </a:p>
      </dgm:t>
    </dgm:pt>
    <dgm:pt modelId="{7373884B-B892-4EEA-8DD2-F9C7DA8A71D8}" type="pres">
      <dgm:prSet presAssocID="{93D36089-5C16-4245-8E3A-2BDF3BC1D8D6}" presName="hierChild2" presStyleCnt="0"/>
      <dgm:spPr/>
    </dgm:pt>
    <dgm:pt modelId="{AE3DD951-6C6D-46FD-83B8-F1E43D8DA006}" type="pres">
      <dgm:prSet presAssocID="{93D36089-5C16-4245-8E3A-2BDF3BC1D8D6}" presName="hierChild3" presStyleCnt="0"/>
      <dgm:spPr/>
    </dgm:pt>
  </dgm:ptLst>
  <dgm:cxnLst>
    <dgm:cxn modelId="{0725C40C-CEB9-4B6A-B9FB-4445BE98E77F}" srcId="{5FC142A4-59D9-4555-8275-E03B55377226}" destId="{93D36089-5C16-4245-8E3A-2BDF3BC1D8D6}" srcOrd="0" destOrd="0" parTransId="{CE3E54B0-A3B1-44DF-BAA4-B5129C70DFA5}" sibTransId="{467B7DC4-9924-43CE-B10E-2886EF99645D}"/>
    <dgm:cxn modelId="{EDB0BC90-BFA9-4B31-9448-15EBD725B994}" type="presOf" srcId="{93D36089-5C16-4245-8E3A-2BDF3BC1D8D6}" destId="{229DDFA3-6571-4CF3-9E41-651DC6D8432E}" srcOrd="0" destOrd="0" presId="urn:microsoft.com/office/officeart/2008/layout/HalfCircleOrganizationChart"/>
    <dgm:cxn modelId="{6FC0193B-83DA-4530-ADB0-AB3D493243A6}" type="presOf" srcId="{5FC142A4-59D9-4555-8275-E03B55377226}" destId="{D67A56F5-A767-40A6-9348-95A62F3A3797}" srcOrd="0" destOrd="0" presId="urn:microsoft.com/office/officeart/2008/layout/HalfCircleOrganizationChart"/>
    <dgm:cxn modelId="{A9572FBA-0189-4B85-982B-CEDED9D027AB}" type="presOf" srcId="{93D36089-5C16-4245-8E3A-2BDF3BC1D8D6}" destId="{E81EC6F1-A354-4621-BAE6-BF86434728A2}" srcOrd="1" destOrd="0" presId="urn:microsoft.com/office/officeart/2008/layout/HalfCircleOrganizationChart"/>
    <dgm:cxn modelId="{61685F7F-633F-49BE-A89F-EAF2669C1E65}" type="presParOf" srcId="{D67A56F5-A767-40A6-9348-95A62F3A3797}" destId="{837EEB57-30F1-49F6-8543-5EC54DC11103}" srcOrd="0" destOrd="0" presId="urn:microsoft.com/office/officeart/2008/layout/HalfCircleOrganizationChart"/>
    <dgm:cxn modelId="{D9F5235F-A110-4547-A64A-82AC7AD2F4AA}" type="presParOf" srcId="{837EEB57-30F1-49F6-8543-5EC54DC11103}" destId="{B825F778-BE7F-4C59-A5F8-D727081BD576}" srcOrd="0" destOrd="0" presId="urn:microsoft.com/office/officeart/2008/layout/HalfCircleOrganizationChart"/>
    <dgm:cxn modelId="{D387F848-92CB-41FF-8408-8E1EF4BF2AB3}" type="presParOf" srcId="{B825F778-BE7F-4C59-A5F8-D727081BD576}" destId="{229DDFA3-6571-4CF3-9E41-651DC6D8432E}" srcOrd="0" destOrd="0" presId="urn:microsoft.com/office/officeart/2008/layout/HalfCircleOrganizationChart"/>
    <dgm:cxn modelId="{D674B6B5-323F-4A34-BAE0-B49F5A0514DC}" type="presParOf" srcId="{B825F778-BE7F-4C59-A5F8-D727081BD576}" destId="{28DB68A5-6733-485B-814A-8AC9B146223D}" srcOrd="1" destOrd="0" presId="urn:microsoft.com/office/officeart/2008/layout/HalfCircleOrganizationChart"/>
    <dgm:cxn modelId="{F190361A-9E15-44F6-B685-7ADA94AA6B37}" type="presParOf" srcId="{B825F778-BE7F-4C59-A5F8-D727081BD576}" destId="{EA7EB4D4-41CF-46A0-9EC1-884218323BCE}" srcOrd="2" destOrd="0" presId="urn:microsoft.com/office/officeart/2008/layout/HalfCircleOrganizationChart"/>
    <dgm:cxn modelId="{F69055D1-C7E0-45E1-8F58-941CCEA4639F}" type="presParOf" srcId="{B825F778-BE7F-4C59-A5F8-D727081BD576}" destId="{E81EC6F1-A354-4621-BAE6-BF86434728A2}" srcOrd="3" destOrd="0" presId="urn:microsoft.com/office/officeart/2008/layout/HalfCircleOrganizationChart"/>
    <dgm:cxn modelId="{745803F2-36A3-4550-A255-482DEDFC2CE4}" type="presParOf" srcId="{837EEB57-30F1-49F6-8543-5EC54DC11103}" destId="{7373884B-B892-4EEA-8DD2-F9C7DA8A71D8}" srcOrd="1" destOrd="0" presId="urn:microsoft.com/office/officeart/2008/layout/HalfCircleOrganizationChart"/>
    <dgm:cxn modelId="{4E76F6E8-BEB9-4BC5-9F44-266AD1DF3D40}" type="presParOf" srcId="{837EEB57-30F1-49F6-8543-5EC54DC11103}" destId="{AE3DD951-6C6D-46FD-83B8-F1E43D8DA006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C142A4-59D9-4555-8275-E03B55377226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3D36089-5C16-4245-8E3A-2BDF3BC1D8D6}">
      <dgm:prSet phldrT="[Text]"/>
      <dgm:spPr/>
      <dgm:t>
        <a:bodyPr/>
        <a:lstStyle/>
        <a:p>
          <a:r>
            <a:rPr lang="cs-CZ" b="1" dirty="0"/>
            <a:t>co JE od 17. 05. 2021</a:t>
          </a:r>
        </a:p>
      </dgm:t>
    </dgm:pt>
    <dgm:pt modelId="{467B7DC4-9924-43CE-B10E-2886EF99645D}" type="sibTrans" cxnId="{0725C40C-CEB9-4B6A-B9FB-4445BE98E77F}">
      <dgm:prSet/>
      <dgm:spPr/>
      <dgm:t>
        <a:bodyPr/>
        <a:lstStyle/>
        <a:p>
          <a:endParaRPr lang="cs-CZ"/>
        </a:p>
      </dgm:t>
    </dgm:pt>
    <dgm:pt modelId="{CE3E54B0-A3B1-44DF-BAA4-B5129C70DFA5}" type="parTrans" cxnId="{0725C40C-CEB9-4B6A-B9FB-4445BE98E77F}">
      <dgm:prSet/>
      <dgm:spPr/>
      <dgm:t>
        <a:bodyPr/>
        <a:lstStyle/>
        <a:p>
          <a:endParaRPr lang="cs-CZ"/>
        </a:p>
      </dgm:t>
    </dgm:pt>
    <dgm:pt modelId="{D67A56F5-A767-40A6-9348-95A62F3A3797}" type="pres">
      <dgm:prSet presAssocID="{5FC142A4-59D9-4555-8275-E03B55377226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837EEB57-30F1-49F6-8543-5EC54DC11103}" type="pres">
      <dgm:prSet presAssocID="{93D36089-5C16-4245-8E3A-2BDF3BC1D8D6}" presName="hierRoot1" presStyleCnt="0">
        <dgm:presLayoutVars>
          <dgm:hierBranch val="init"/>
        </dgm:presLayoutVars>
      </dgm:prSet>
      <dgm:spPr/>
    </dgm:pt>
    <dgm:pt modelId="{B825F778-BE7F-4C59-A5F8-D727081BD576}" type="pres">
      <dgm:prSet presAssocID="{93D36089-5C16-4245-8E3A-2BDF3BC1D8D6}" presName="rootComposite1" presStyleCnt="0"/>
      <dgm:spPr/>
    </dgm:pt>
    <dgm:pt modelId="{229DDFA3-6571-4CF3-9E41-651DC6D8432E}" type="pres">
      <dgm:prSet presAssocID="{93D36089-5C16-4245-8E3A-2BDF3BC1D8D6}" presName="rootText1" presStyleLbl="alignAcc1" presStyleIdx="0" presStyleCnt="0" custLinFactNeighborX="-45856" custLinFactNeighborY="1274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8DB68A5-6733-485B-814A-8AC9B146223D}" type="pres">
      <dgm:prSet presAssocID="{93D36089-5C16-4245-8E3A-2BDF3BC1D8D6}" presName="topArc1" presStyleLbl="parChTrans1D1" presStyleIdx="0" presStyleCnt="2"/>
      <dgm:spPr>
        <a:ln w="50800">
          <a:solidFill>
            <a:schemeClr val="accent1">
              <a:lumMod val="75000"/>
            </a:schemeClr>
          </a:solidFill>
        </a:ln>
      </dgm:spPr>
    </dgm:pt>
    <dgm:pt modelId="{EA7EB4D4-41CF-46A0-9EC1-884218323BCE}" type="pres">
      <dgm:prSet presAssocID="{93D36089-5C16-4245-8E3A-2BDF3BC1D8D6}" presName="bottomArc1" presStyleLbl="parChTrans1D1" presStyleIdx="1" presStyleCnt="2"/>
      <dgm:spPr>
        <a:ln w="50800">
          <a:solidFill>
            <a:schemeClr val="accent1">
              <a:lumMod val="75000"/>
            </a:schemeClr>
          </a:solidFill>
        </a:ln>
      </dgm:spPr>
    </dgm:pt>
    <dgm:pt modelId="{E81EC6F1-A354-4621-BAE6-BF86434728A2}" type="pres">
      <dgm:prSet presAssocID="{93D36089-5C16-4245-8E3A-2BDF3BC1D8D6}" presName="topConnNode1" presStyleLbl="node1" presStyleIdx="0" presStyleCnt="0"/>
      <dgm:spPr/>
      <dgm:t>
        <a:bodyPr/>
        <a:lstStyle/>
        <a:p>
          <a:endParaRPr lang="cs-CZ"/>
        </a:p>
      </dgm:t>
    </dgm:pt>
    <dgm:pt modelId="{7373884B-B892-4EEA-8DD2-F9C7DA8A71D8}" type="pres">
      <dgm:prSet presAssocID="{93D36089-5C16-4245-8E3A-2BDF3BC1D8D6}" presName="hierChild2" presStyleCnt="0"/>
      <dgm:spPr/>
    </dgm:pt>
    <dgm:pt modelId="{AE3DD951-6C6D-46FD-83B8-F1E43D8DA006}" type="pres">
      <dgm:prSet presAssocID="{93D36089-5C16-4245-8E3A-2BDF3BC1D8D6}" presName="hierChild3" presStyleCnt="0"/>
      <dgm:spPr/>
    </dgm:pt>
  </dgm:ptLst>
  <dgm:cxnLst>
    <dgm:cxn modelId="{0725C40C-CEB9-4B6A-B9FB-4445BE98E77F}" srcId="{5FC142A4-59D9-4555-8275-E03B55377226}" destId="{93D36089-5C16-4245-8E3A-2BDF3BC1D8D6}" srcOrd="0" destOrd="0" parTransId="{CE3E54B0-A3B1-44DF-BAA4-B5129C70DFA5}" sibTransId="{467B7DC4-9924-43CE-B10E-2886EF99645D}"/>
    <dgm:cxn modelId="{EDB0BC90-BFA9-4B31-9448-15EBD725B994}" type="presOf" srcId="{93D36089-5C16-4245-8E3A-2BDF3BC1D8D6}" destId="{229DDFA3-6571-4CF3-9E41-651DC6D8432E}" srcOrd="0" destOrd="0" presId="urn:microsoft.com/office/officeart/2008/layout/HalfCircleOrganizationChart"/>
    <dgm:cxn modelId="{6FC0193B-83DA-4530-ADB0-AB3D493243A6}" type="presOf" srcId="{5FC142A4-59D9-4555-8275-E03B55377226}" destId="{D67A56F5-A767-40A6-9348-95A62F3A3797}" srcOrd="0" destOrd="0" presId="urn:microsoft.com/office/officeart/2008/layout/HalfCircleOrganizationChart"/>
    <dgm:cxn modelId="{A9572FBA-0189-4B85-982B-CEDED9D027AB}" type="presOf" srcId="{93D36089-5C16-4245-8E3A-2BDF3BC1D8D6}" destId="{E81EC6F1-A354-4621-BAE6-BF86434728A2}" srcOrd="1" destOrd="0" presId="urn:microsoft.com/office/officeart/2008/layout/HalfCircleOrganizationChart"/>
    <dgm:cxn modelId="{61685F7F-633F-49BE-A89F-EAF2669C1E65}" type="presParOf" srcId="{D67A56F5-A767-40A6-9348-95A62F3A3797}" destId="{837EEB57-30F1-49F6-8543-5EC54DC11103}" srcOrd="0" destOrd="0" presId="urn:microsoft.com/office/officeart/2008/layout/HalfCircleOrganizationChart"/>
    <dgm:cxn modelId="{D9F5235F-A110-4547-A64A-82AC7AD2F4AA}" type="presParOf" srcId="{837EEB57-30F1-49F6-8543-5EC54DC11103}" destId="{B825F778-BE7F-4C59-A5F8-D727081BD576}" srcOrd="0" destOrd="0" presId="urn:microsoft.com/office/officeart/2008/layout/HalfCircleOrganizationChart"/>
    <dgm:cxn modelId="{D387F848-92CB-41FF-8408-8E1EF4BF2AB3}" type="presParOf" srcId="{B825F778-BE7F-4C59-A5F8-D727081BD576}" destId="{229DDFA3-6571-4CF3-9E41-651DC6D8432E}" srcOrd="0" destOrd="0" presId="urn:microsoft.com/office/officeart/2008/layout/HalfCircleOrganizationChart"/>
    <dgm:cxn modelId="{D674B6B5-323F-4A34-BAE0-B49F5A0514DC}" type="presParOf" srcId="{B825F778-BE7F-4C59-A5F8-D727081BD576}" destId="{28DB68A5-6733-485B-814A-8AC9B146223D}" srcOrd="1" destOrd="0" presId="urn:microsoft.com/office/officeart/2008/layout/HalfCircleOrganizationChart"/>
    <dgm:cxn modelId="{F190361A-9E15-44F6-B685-7ADA94AA6B37}" type="presParOf" srcId="{B825F778-BE7F-4C59-A5F8-D727081BD576}" destId="{EA7EB4D4-41CF-46A0-9EC1-884218323BCE}" srcOrd="2" destOrd="0" presId="urn:microsoft.com/office/officeart/2008/layout/HalfCircleOrganizationChart"/>
    <dgm:cxn modelId="{F69055D1-C7E0-45E1-8F58-941CCEA4639F}" type="presParOf" srcId="{B825F778-BE7F-4C59-A5F8-D727081BD576}" destId="{E81EC6F1-A354-4621-BAE6-BF86434728A2}" srcOrd="3" destOrd="0" presId="urn:microsoft.com/office/officeart/2008/layout/HalfCircleOrganizationChart"/>
    <dgm:cxn modelId="{745803F2-36A3-4550-A255-482DEDFC2CE4}" type="presParOf" srcId="{837EEB57-30F1-49F6-8543-5EC54DC11103}" destId="{7373884B-B892-4EEA-8DD2-F9C7DA8A71D8}" srcOrd="1" destOrd="0" presId="urn:microsoft.com/office/officeart/2008/layout/HalfCircleOrganizationChart"/>
    <dgm:cxn modelId="{4E76F6E8-BEB9-4BC5-9F44-266AD1DF3D40}" type="presParOf" srcId="{837EEB57-30F1-49F6-8543-5EC54DC11103}" destId="{AE3DD951-6C6D-46FD-83B8-F1E43D8DA006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C142A4-59D9-4555-8275-E03B55377226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3D36089-5C16-4245-8E3A-2BDF3BC1D8D6}">
      <dgm:prSet phldrT="[Text]"/>
      <dgm:spPr/>
      <dgm:t>
        <a:bodyPr/>
        <a:lstStyle/>
        <a:p>
          <a:r>
            <a:rPr lang="cs-CZ" b="1" dirty="0"/>
            <a:t>co BUDE</a:t>
          </a:r>
        </a:p>
      </dgm:t>
    </dgm:pt>
    <dgm:pt modelId="{467B7DC4-9924-43CE-B10E-2886EF99645D}" type="sibTrans" cxnId="{0725C40C-CEB9-4B6A-B9FB-4445BE98E77F}">
      <dgm:prSet/>
      <dgm:spPr/>
      <dgm:t>
        <a:bodyPr/>
        <a:lstStyle/>
        <a:p>
          <a:endParaRPr lang="cs-CZ"/>
        </a:p>
      </dgm:t>
    </dgm:pt>
    <dgm:pt modelId="{CE3E54B0-A3B1-44DF-BAA4-B5129C70DFA5}" type="parTrans" cxnId="{0725C40C-CEB9-4B6A-B9FB-4445BE98E77F}">
      <dgm:prSet/>
      <dgm:spPr/>
      <dgm:t>
        <a:bodyPr/>
        <a:lstStyle/>
        <a:p>
          <a:endParaRPr lang="cs-CZ"/>
        </a:p>
      </dgm:t>
    </dgm:pt>
    <dgm:pt modelId="{D67A56F5-A767-40A6-9348-95A62F3A3797}" type="pres">
      <dgm:prSet presAssocID="{5FC142A4-59D9-4555-8275-E03B55377226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837EEB57-30F1-49F6-8543-5EC54DC11103}" type="pres">
      <dgm:prSet presAssocID="{93D36089-5C16-4245-8E3A-2BDF3BC1D8D6}" presName="hierRoot1" presStyleCnt="0">
        <dgm:presLayoutVars>
          <dgm:hierBranch val="init"/>
        </dgm:presLayoutVars>
      </dgm:prSet>
      <dgm:spPr/>
    </dgm:pt>
    <dgm:pt modelId="{B825F778-BE7F-4C59-A5F8-D727081BD576}" type="pres">
      <dgm:prSet presAssocID="{93D36089-5C16-4245-8E3A-2BDF3BC1D8D6}" presName="rootComposite1" presStyleCnt="0"/>
      <dgm:spPr/>
    </dgm:pt>
    <dgm:pt modelId="{229DDFA3-6571-4CF3-9E41-651DC6D8432E}" type="pres">
      <dgm:prSet presAssocID="{93D36089-5C16-4245-8E3A-2BDF3BC1D8D6}" presName="rootText1" presStyleLbl="alignAcc1" presStyleIdx="0" presStyleCnt="0" custLinFactNeighborX="-45856" custLinFactNeighborY="1274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8DB68A5-6733-485B-814A-8AC9B146223D}" type="pres">
      <dgm:prSet presAssocID="{93D36089-5C16-4245-8E3A-2BDF3BC1D8D6}" presName="topArc1" presStyleLbl="parChTrans1D1" presStyleIdx="0" presStyleCnt="2"/>
      <dgm:spPr>
        <a:ln w="50800">
          <a:solidFill>
            <a:schemeClr val="accent1">
              <a:lumMod val="75000"/>
            </a:schemeClr>
          </a:solidFill>
        </a:ln>
      </dgm:spPr>
    </dgm:pt>
    <dgm:pt modelId="{EA7EB4D4-41CF-46A0-9EC1-884218323BCE}" type="pres">
      <dgm:prSet presAssocID="{93D36089-5C16-4245-8E3A-2BDF3BC1D8D6}" presName="bottomArc1" presStyleLbl="parChTrans1D1" presStyleIdx="1" presStyleCnt="2"/>
      <dgm:spPr>
        <a:ln w="50800">
          <a:solidFill>
            <a:schemeClr val="accent1">
              <a:lumMod val="75000"/>
            </a:schemeClr>
          </a:solidFill>
        </a:ln>
      </dgm:spPr>
    </dgm:pt>
    <dgm:pt modelId="{E81EC6F1-A354-4621-BAE6-BF86434728A2}" type="pres">
      <dgm:prSet presAssocID="{93D36089-5C16-4245-8E3A-2BDF3BC1D8D6}" presName="topConnNode1" presStyleLbl="node1" presStyleIdx="0" presStyleCnt="0"/>
      <dgm:spPr/>
      <dgm:t>
        <a:bodyPr/>
        <a:lstStyle/>
        <a:p>
          <a:endParaRPr lang="cs-CZ"/>
        </a:p>
      </dgm:t>
    </dgm:pt>
    <dgm:pt modelId="{7373884B-B892-4EEA-8DD2-F9C7DA8A71D8}" type="pres">
      <dgm:prSet presAssocID="{93D36089-5C16-4245-8E3A-2BDF3BC1D8D6}" presName="hierChild2" presStyleCnt="0"/>
      <dgm:spPr/>
    </dgm:pt>
    <dgm:pt modelId="{AE3DD951-6C6D-46FD-83B8-F1E43D8DA006}" type="pres">
      <dgm:prSet presAssocID="{93D36089-5C16-4245-8E3A-2BDF3BC1D8D6}" presName="hierChild3" presStyleCnt="0"/>
      <dgm:spPr/>
    </dgm:pt>
  </dgm:ptLst>
  <dgm:cxnLst>
    <dgm:cxn modelId="{0725C40C-CEB9-4B6A-B9FB-4445BE98E77F}" srcId="{5FC142A4-59D9-4555-8275-E03B55377226}" destId="{93D36089-5C16-4245-8E3A-2BDF3BC1D8D6}" srcOrd="0" destOrd="0" parTransId="{CE3E54B0-A3B1-44DF-BAA4-B5129C70DFA5}" sibTransId="{467B7DC4-9924-43CE-B10E-2886EF99645D}"/>
    <dgm:cxn modelId="{EDB0BC90-BFA9-4B31-9448-15EBD725B994}" type="presOf" srcId="{93D36089-5C16-4245-8E3A-2BDF3BC1D8D6}" destId="{229DDFA3-6571-4CF3-9E41-651DC6D8432E}" srcOrd="0" destOrd="0" presId="urn:microsoft.com/office/officeart/2008/layout/HalfCircleOrganizationChart"/>
    <dgm:cxn modelId="{6FC0193B-83DA-4530-ADB0-AB3D493243A6}" type="presOf" srcId="{5FC142A4-59D9-4555-8275-E03B55377226}" destId="{D67A56F5-A767-40A6-9348-95A62F3A3797}" srcOrd="0" destOrd="0" presId="urn:microsoft.com/office/officeart/2008/layout/HalfCircleOrganizationChart"/>
    <dgm:cxn modelId="{A9572FBA-0189-4B85-982B-CEDED9D027AB}" type="presOf" srcId="{93D36089-5C16-4245-8E3A-2BDF3BC1D8D6}" destId="{E81EC6F1-A354-4621-BAE6-BF86434728A2}" srcOrd="1" destOrd="0" presId="urn:microsoft.com/office/officeart/2008/layout/HalfCircleOrganizationChart"/>
    <dgm:cxn modelId="{61685F7F-633F-49BE-A89F-EAF2669C1E65}" type="presParOf" srcId="{D67A56F5-A767-40A6-9348-95A62F3A3797}" destId="{837EEB57-30F1-49F6-8543-5EC54DC11103}" srcOrd="0" destOrd="0" presId="urn:microsoft.com/office/officeart/2008/layout/HalfCircleOrganizationChart"/>
    <dgm:cxn modelId="{D9F5235F-A110-4547-A64A-82AC7AD2F4AA}" type="presParOf" srcId="{837EEB57-30F1-49F6-8543-5EC54DC11103}" destId="{B825F778-BE7F-4C59-A5F8-D727081BD576}" srcOrd="0" destOrd="0" presId="urn:microsoft.com/office/officeart/2008/layout/HalfCircleOrganizationChart"/>
    <dgm:cxn modelId="{D387F848-92CB-41FF-8408-8E1EF4BF2AB3}" type="presParOf" srcId="{B825F778-BE7F-4C59-A5F8-D727081BD576}" destId="{229DDFA3-6571-4CF3-9E41-651DC6D8432E}" srcOrd="0" destOrd="0" presId="urn:microsoft.com/office/officeart/2008/layout/HalfCircleOrganizationChart"/>
    <dgm:cxn modelId="{D674B6B5-323F-4A34-BAE0-B49F5A0514DC}" type="presParOf" srcId="{B825F778-BE7F-4C59-A5F8-D727081BD576}" destId="{28DB68A5-6733-485B-814A-8AC9B146223D}" srcOrd="1" destOrd="0" presId="urn:microsoft.com/office/officeart/2008/layout/HalfCircleOrganizationChart"/>
    <dgm:cxn modelId="{F190361A-9E15-44F6-B685-7ADA94AA6B37}" type="presParOf" srcId="{B825F778-BE7F-4C59-A5F8-D727081BD576}" destId="{EA7EB4D4-41CF-46A0-9EC1-884218323BCE}" srcOrd="2" destOrd="0" presId="urn:microsoft.com/office/officeart/2008/layout/HalfCircleOrganizationChart"/>
    <dgm:cxn modelId="{F69055D1-C7E0-45E1-8F58-941CCEA4639F}" type="presParOf" srcId="{B825F778-BE7F-4C59-A5F8-D727081BD576}" destId="{E81EC6F1-A354-4621-BAE6-BF86434728A2}" srcOrd="3" destOrd="0" presId="urn:microsoft.com/office/officeart/2008/layout/HalfCircleOrganizationChart"/>
    <dgm:cxn modelId="{745803F2-36A3-4550-A255-482DEDFC2CE4}" type="presParOf" srcId="{837EEB57-30F1-49F6-8543-5EC54DC11103}" destId="{7373884B-B892-4EEA-8DD2-F9C7DA8A71D8}" srcOrd="1" destOrd="0" presId="urn:microsoft.com/office/officeart/2008/layout/HalfCircleOrganizationChart"/>
    <dgm:cxn modelId="{4E76F6E8-BEB9-4BC5-9F44-266AD1DF3D40}" type="presParOf" srcId="{837EEB57-30F1-49F6-8543-5EC54DC11103}" destId="{AE3DD951-6C6D-46FD-83B8-F1E43D8DA006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B68A5-6733-485B-814A-8AC9B146223D}">
      <dsp:nvSpPr>
        <dsp:cNvPr id="0" name=""/>
        <dsp:cNvSpPr/>
      </dsp:nvSpPr>
      <dsp:spPr>
        <a:xfrm>
          <a:off x="2607625" y="1892578"/>
          <a:ext cx="5215251" cy="5215251"/>
        </a:xfrm>
        <a:prstGeom prst="arc">
          <a:avLst>
            <a:gd name="adj1" fmla="val 13200000"/>
            <a:gd name="adj2" fmla="val 19200000"/>
          </a:avLst>
        </a:prstGeom>
        <a:noFill/>
        <a:ln w="508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7EB4D4-41CF-46A0-9EC1-884218323BCE}">
      <dsp:nvSpPr>
        <dsp:cNvPr id="0" name=""/>
        <dsp:cNvSpPr/>
      </dsp:nvSpPr>
      <dsp:spPr>
        <a:xfrm>
          <a:off x="2607625" y="1892578"/>
          <a:ext cx="5215251" cy="5215251"/>
        </a:xfrm>
        <a:prstGeom prst="arc">
          <a:avLst>
            <a:gd name="adj1" fmla="val 2400000"/>
            <a:gd name="adj2" fmla="val 8400000"/>
          </a:avLst>
        </a:prstGeom>
        <a:noFill/>
        <a:ln w="508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9DDFA3-6571-4CF3-9E41-651DC6D8432E}">
      <dsp:nvSpPr>
        <dsp:cNvPr id="0" name=""/>
        <dsp:cNvSpPr/>
      </dsp:nvSpPr>
      <dsp:spPr>
        <a:xfrm>
          <a:off x="0" y="2831323"/>
          <a:ext cx="10430502" cy="333776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500" b="1" kern="1200" dirty="0"/>
            <a:t>NOVINKY A PLÁNY</a:t>
          </a: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500" b="1" kern="1200" dirty="0"/>
            <a:t>co BYLO, JE a BUDE</a:t>
          </a:r>
        </a:p>
      </dsp:txBody>
      <dsp:txXfrm>
        <a:off x="0" y="2831323"/>
        <a:ext cx="10430502" cy="3337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B68A5-6733-485B-814A-8AC9B146223D}">
      <dsp:nvSpPr>
        <dsp:cNvPr id="0" name=""/>
        <dsp:cNvSpPr/>
      </dsp:nvSpPr>
      <dsp:spPr>
        <a:xfrm>
          <a:off x="2607625" y="1892578"/>
          <a:ext cx="5215251" cy="5215251"/>
        </a:xfrm>
        <a:prstGeom prst="arc">
          <a:avLst>
            <a:gd name="adj1" fmla="val 13200000"/>
            <a:gd name="adj2" fmla="val 19200000"/>
          </a:avLst>
        </a:prstGeom>
        <a:noFill/>
        <a:ln w="508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7EB4D4-41CF-46A0-9EC1-884218323BCE}">
      <dsp:nvSpPr>
        <dsp:cNvPr id="0" name=""/>
        <dsp:cNvSpPr/>
      </dsp:nvSpPr>
      <dsp:spPr>
        <a:xfrm>
          <a:off x="2607625" y="1892578"/>
          <a:ext cx="5215251" cy="5215251"/>
        </a:xfrm>
        <a:prstGeom prst="arc">
          <a:avLst>
            <a:gd name="adj1" fmla="val 2400000"/>
            <a:gd name="adj2" fmla="val 8400000"/>
          </a:avLst>
        </a:prstGeom>
        <a:noFill/>
        <a:ln w="508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9DDFA3-6571-4CF3-9E41-651DC6D8432E}">
      <dsp:nvSpPr>
        <dsp:cNvPr id="0" name=""/>
        <dsp:cNvSpPr/>
      </dsp:nvSpPr>
      <dsp:spPr>
        <a:xfrm>
          <a:off x="0" y="2831323"/>
          <a:ext cx="10430502" cy="333776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800" b="1" kern="1200" dirty="0"/>
            <a:t>Sekce 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800" b="1" kern="1200" dirty="0"/>
            <a:t> digitalizace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800" b="1" kern="1200" dirty="0"/>
            <a:t>a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800" b="1" kern="1200" dirty="0"/>
            <a:t>technologie</a:t>
          </a:r>
        </a:p>
      </dsp:txBody>
      <dsp:txXfrm>
        <a:off x="0" y="2831323"/>
        <a:ext cx="10430502" cy="33377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B68A5-6733-485B-814A-8AC9B146223D}">
      <dsp:nvSpPr>
        <dsp:cNvPr id="0" name=""/>
        <dsp:cNvSpPr/>
      </dsp:nvSpPr>
      <dsp:spPr>
        <a:xfrm>
          <a:off x="2610172" y="2449183"/>
          <a:ext cx="5215251" cy="5215251"/>
        </a:xfrm>
        <a:prstGeom prst="arc">
          <a:avLst>
            <a:gd name="adj1" fmla="val 13200000"/>
            <a:gd name="adj2" fmla="val 19200000"/>
          </a:avLst>
        </a:prstGeom>
        <a:noFill/>
        <a:ln w="508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7EB4D4-41CF-46A0-9EC1-884218323BCE}">
      <dsp:nvSpPr>
        <dsp:cNvPr id="0" name=""/>
        <dsp:cNvSpPr/>
      </dsp:nvSpPr>
      <dsp:spPr>
        <a:xfrm>
          <a:off x="2610172" y="2449183"/>
          <a:ext cx="5215251" cy="5215251"/>
        </a:xfrm>
        <a:prstGeom prst="arc">
          <a:avLst>
            <a:gd name="adj1" fmla="val 2400000"/>
            <a:gd name="adj2" fmla="val 8400000"/>
          </a:avLst>
        </a:prstGeom>
        <a:noFill/>
        <a:ln w="508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9DDFA3-6571-4CF3-9E41-651DC6D8432E}">
      <dsp:nvSpPr>
        <dsp:cNvPr id="0" name=""/>
        <dsp:cNvSpPr/>
      </dsp:nvSpPr>
      <dsp:spPr>
        <a:xfrm>
          <a:off x="2547" y="3387928"/>
          <a:ext cx="10430502" cy="333776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500" b="1" kern="1200" dirty="0"/>
            <a:t>co BYLO do 17. 05. 2021</a:t>
          </a:r>
        </a:p>
      </dsp:txBody>
      <dsp:txXfrm>
        <a:off x="2547" y="3387928"/>
        <a:ext cx="10430502" cy="33377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B68A5-6733-485B-814A-8AC9B146223D}">
      <dsp:nvSpPr>
        <dsp:cNvPr id="0" name=""/>
        <dsp:cNvSpPr/>
      </dsp:nvSpPr>
      <dsp:spPr>
        <a:xfrm>
          <a:off x="2607625" y="1892578"/>
          <a:ext cx="5215251" cy="5215251"/>
        </a:xfrm>
        <a:prstGeom prst="arc">
          <a:avLst>
            <a:gd name="adj1" fmla="val 13200000"/>
            <a:gd name="adj2" fmla="val 19200000"/>
          </a:avLst>
        </a:prstGeom>
        <a:noFill/>
        <a:ln w="508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7EB4D4-41CF-46A0-9EC1-884218323BCE}">
      <dsp:nvSpPr>
        <dsp:cNvPr id="0" name=""/>
        <dsp:cNvSpPr/>
      </dsp:nvSpPr>
      <dsp:spPr>
        <a:xfrm>
          <a:off x="2607625" y="1892578"/>
          <a:ext cx="5215251" cy="5215251"/>
        </a:xfrm>
        <a:prstGeom prst="arc">
          <a:avLst>
            <a:gd name="adj1" fmla="val 2400000"/>
            <a:gd name="adj2" fmla="val 8400000"/>
          </a:avLst>
        </a:prstGeom>
        <a:noFill/>
        <a:ln w="508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9DDFA3-6571-4CF3-9E41-651DC6D8432E}">
      <dsp:nvSpPr>
        <dsp:cNvPr id="0" name=""/>
        <dsp:cNvSpPr/>
      </dsp:nvSpPr>
      <dsp:spPr>
        <a:xfrm>
          <a:off x="0" y="2831323"/>
          <a:ext cx="10430502" cy="333776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500" b="1" kern="1200" dirty="0"/>
            <a:t>co JE od 17. 05. 2021</a:t>
          </a:r>
        </a:p>
      </dsp:txBody>
      <dsp:txXfrm>
        <a:off x="0" y="2831323"/>
        <a:ext cx="10430502" cy="33377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B68A5-6733-485B-814A-8AC9B146223D}">
      <dsp:nvSpPr>
        <dsp:cNvPr id="0" name=""/>
        <dsp:cNvSpPr/>
      </dsp:nvSpPr>
      <dsp:spPr>
        <a:xfrm>
          <a:off x="2607625" y="1892578"/>
          <a:ext cx="5215251" cy="5215251"/>
        </a:xfrm>
        <a:prstGeom prst="arc">
          <a:avLst>
            <a:gd name="adj1" fmla="val 13200000"/>
            <a:gd name="adj2" fmla="val 19200000"/>
          </a:avLst>
        </a:prstGeom>
        <a:noFill/>
        <a:ln w="508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7EB4D4-41CF-46A0-9EC1-884218323BCE}">
      <dsp:nvSpPr>
        <dsp:cNvPr id="0" name=""/>
        <dsp:cNvSpPr/>
      </dsp:nvSpPr>
      <dsp:spPr>
        <a:xfrm>
          <a:off x="2607625" y="1892578"/>
          <a:ext cx="5215251" cy="5215251"/>
        </a:xfrm>
        <a:prstGeom prst="arc">
          <a:avLst>
            <a:gd name="adj1" fmla="val 2400000"/>
            <a:gd name="adj2" fmla="val 8400000"/>
          </a:avLst>
        </a:prstGeom>
        <a:noFill/>
        <a:ln w="508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9DDFA3-6571-4CF3-9E41-651DC6D8432E}">
      <dsp:nvSpPr>
        <dsp:cNvPr id="0" name=""/>
        <dsp:cNvSpPr/>
      </dsp:nvSpPr>
      <dsp:spPr>
        <a:xfrm>
          <a:off x="0" y="2831323"/>
          <a:ext cx="10430502" cy="333776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500" b="1" kern="1200" dirty="0"/>
            <a:t>co BUDE</a:t>
          </a:r>
        </a:p>
      </dsp:txBody>
      <dsp:txXfrm>
        <a:off x="0" y="2831323"/>
        <a:ext cx="10430502" cy="3337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9289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7807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0442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6063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Podali jsme několik žádostí na MK</a:t>
            </a:r>
          </a:p>
          <a:p>
            <a:r>
              <a:rPr lang="cs-CZ" dirty="0"/>
              <a:t>Projekt CARDS – zatím není rozhodnuto, zda se zúčastníme </a:t>
            </a:r>
          </a:p>
          <a:p>
            <a:r>
              <a:rPr lang="cs-CZ" dirty="0"/>
              <a:t>V další fázi - konverze</a:t>
            </a:r>
          </a:p>
        </p:txBody>
      </p:sp>
    </p:spTree>
    <p:extLst>
      <p:ext uri="{BB962C8B-B14F-4D97-AF65-F5344CB8AC3E}">
        <p14:creationId xmlns:p14="http://schemas.microsoft.com/office/powerpoint/2010/main" val="1554935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4025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6601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Řízení změn, akceptace do provozu, řízení přístupů, </a:t>
            </a:r>
            <a:r>
              <a:rPr lang="cs-CZ" dirty="0" err="1"/>
              <a:t>patch</a:t>
            </a:r>
            <a:r>
              <a:rPr lang="cs-CZ" dirty="0"/>
              <a:t> management, řízení rizik,</a:t>
            </a:r>
          </a:p>
          <a:p>
            <a:r>
              <a:rPr lang="cs-CZ" dirty="0"/>
              <a:t>Školení - rozesílání pravidel – lepší než prezentace</a:t>
            </a:r>
          </a:p>
        </p:txBody>
      </p:sp>
    </p:spTree>
    <p:extLst>
      <p:ext uri="{BB962C8B-B14F-4D97-AF65-F5344CB8AC3E}">
        <p14:creationId xmlns:p14="http://schemas.microsoft.com/office/powerpoint/2010/main" val="18233788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33594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9615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8304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Historici – před a po </a:t>
            </a:r>
            <a:r>
              <a:rPr lang="cs-CZ" dirty="0" err="1"/>
              <a:t>kristu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3492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3338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1121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1368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Změny – dobré myšlenky, úžasné systémy, nedodělané</a:t>
            </a:r>
          </a:p>
          <a:p>
            <a:r>
              <a:rPr lang="cs-CZ" dirty="0"/>
              <a:t>Nízká úroveň uživatelských hesel, vyčištění vstupní brány, nastavení nových pravidel, spamové filtry</a:t>
            </a:r>
          </a:p>
          <a:p>
            <a:r>
              <a:rPr lang="cs-CZ" dirty="0"/>
              <a:t>Instalace interní certifikační autority</a:t>
            </a:r>
          </a:p>
          <a:p>
            <a:r>
              <a:rPr lang="cs-CZ" dirty="0"/>
              <a:t>Dva systémy – stejné služby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3862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Klíčové systémy nebyly obnovovány ze záloh, ale došlo k nové instalací</a:t>
            </a:r>
          </a:p>
          <a:p>
            <a:r>
              <a:rPr lang="cs-CZ" dirty="0"/>
              <a:t>Některé systémy nebyly řádně zálohovány, nebo byly zálohy poškozeny</a:t>
            </a:r>
          </a:p>
          <a:p>
            <a:r>
              <a:rPr lang="cs-CZ" dirty="0"/>
              <a:t>Odebrána práva a nastaveno zabezpečení hesel</a:t>
            </a:r>
          </a:p>
        </p:txBody>
      </p:sp>
    </p:spTree>
    <p:extLst>
      <p:ext uri="{BB962C8B-B14F-4D97-AF65-F5344CB8AC3E}">
        <p14:creationId xmlns:p14="http://schemas.microsoft.com/office/powerpoint/2010/main" val="3684603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357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 novém síťovém prostředí byla nastavena politika – co není dovoleno, je zakázáno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2898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 -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Text názvu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5000">
                <a:solidFill>
                  <a:srgbClr val="42424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SzTx/>
              <a:buNone/>
              <a:defRPr sz="5000">
                <a:solidFill>
                  <a:srgbClr val="42424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SzTx/>
              <a:buNone/>
              <a:defRPr sz="5000">
                <a:solidFill>
                  <a:srgbClr val="42424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SzTx/>
              <a:buNone/>
              <a:defRPr sz="5000">
                <a:solidFill>
                  <a:srgbClr val="42424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SzTx/>
              <a:buNone/>
              <a:defRPr sz="5000">
                <a:solidFill>
                  <a:srgbClr val="42424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088714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541920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- ve střed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011708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 -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7000">
                <a:solidFill>
                  <a:srgbClr val="00A1BB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Text názvu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5000">
                <a:solidFill>
                  <a:srgbClr val="42424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SzTx/>
              <a:buNone/>
              <a:defRPr sz="5000">
                <a:solidFill>
                  <a:srgbClr val="42424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SzTx/>
              <a:buNone/>
              <a:defRPr sz="5000">
                <a:solidFill>
                  <a:srgbClr val="42424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SzTx/>
              <a:buNone/>
              <a:defRPr sz="5000">
                <a:solidFill>
                  <a:srgbClr val="42424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SzTx/>
              <a:buNone/>
              <a:defRPr sz="5000">
                <a:solidFill>
                  <a:srgbClr val="42424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981389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-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904954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592952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, odrážky, fot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lnSpc>
                <a:spcPct val="100000"/>
              </a:lnSpc>
              <a:spcBef>
                <a:spcPts val="4500"/>
              </a:spcBef>
              <a:defRPr sz="4500"/>
            </a:lvl1pPr>
            <a:lvl2pPr marL="1117600" indent="-558800">
              <a:lnSpc>
                <a:spcPct val="100000"/>
              </a:lnSpc>
              <a:spcBef>
                <a:spcPts val="4500"/>
              </a:spcBef>
              <a:defRPr sz="4500"/>
            </a:lvl2pPr>
            <a:lvl3pPr marL="1676400" indent="-558800">
              <a:lnSpc>
                <a:spcPct val="100000"/>
              </a:lnSpc>
              <a:spcBef>
                <a:spcPts val="4500"/>
              </a:spcBef>
              <a:defRPr sz="4500"/>
            </a:lvl3pPr>
            <a:lvl4pPr marL="2235200" indent="-558800">
              <a:lnSpc>
                <a:spcPct val="100000"/>
              </a:lnSpc>
              <a:spcBef>
                <a:spcPts val="4500"/>
              </a:spcBef>
              <a:defRPr sz="4500"/>
            </a:lvl4pPr>
            <a:lvl5pPr marL="2794000" indent="-558800">
              <a:lnSpc>
                <a:spcPct val="100000"/>
              </a:lnSpc>
              <a:spcBef>
                <a:spcPts val="4500"/>
              </a:spcBef>
              <a:defRPr sz="45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750392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289318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 -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581212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42424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t>–Josef Novák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5200"/>
            </a:lvl1pPr>
          </a:lstStyle>
          <a:p>
            <a:r>
              <a:t>„Sem napište citát.“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433836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24481" y="13081000"/>
            <a:ext cx="522338" cy="5207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800" b="1">
                <a:solidFill>
                  <a:srgbClr val="FFFFFF"/>
                </a:solidFill>
                <a:latin typeface="+mj-lt"/>
                <a:ea typeface="+mj-ea"/>
                <a:cs typeface="+mj-cs"/>
                <a:sym typeface="Robot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032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ransition spd="med"/>
  <p:hf hdr="0" ftr="0" dt="0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all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Roboto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all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Roboto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all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Roboto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all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Roboto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all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Roboto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all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Roboto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all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Roboto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all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Roboto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all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Roboto"/>
        </a:defRPr>
      </a:lvl9pPr>
    </p:titleStyle>
    <p:bodyStyle>
      <a:lvl1pPr marL="439615" marR="0" indent="-439615" algn="l" defTabSz="825500" rtl="0" latinLnBrk="0">
        <a:lnSpc>
          <a:spcPct val="5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1074615" marR="0" indent="-439615" algn="l" defTabSz="825500" rtl="0" latinLnBrk="0">
        <a:lnSpc>
          <a:spcPct val="5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709615" marR="0" indent="-439615" algn="l" defTabSz="825500" rtl="0" latinLnBrk="0">
        <a:lnSpc>
          <a:spcPct val="5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2344615" marR="0" indent="-439615" algn="l" defTabSz="825500" rtl="0" latinLnBrk="0">
        <a:lnSpc>
          <a:spcPct val="5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979615" marR="0" indent="-439615" algn="l" defTabSz="825500" rtl="0" latinLnBrk="0">
        <a:lnSpc>
          <a:spcPct val="5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3614615" marR="0" indent="-439615" algn="l" defTabSz="825500" rtl="0" latinLnBrk="0">
        <a:lnSpc>
          <a:spcPct val="5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4249615" marR="0" indent="-439615" algn="l" defTabSz="825500" rtl="0" latinLnBrk="0">
        <a:lnSpc>
          <a:spcPct val="5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4884615" marR="0" indent="-439615" algn="l" defTabSz="825500" rtl="0" latinLnBrk="0">
        <a:lnSpc>
          <a:spcPct val="5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5519615" marR="0" indent="-439615" algn="l" defTabSz="825500" rtl="0" latinLnBrk="0">
        <a:lnSpc>
          <a:spcPct val="5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6.jp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3.png"/><Relationship Id="rId9" Type="http://schemas.microsoft.com/office/2007/relationships/diagramDrawing" Target="../diagrams/drawin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5.jp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.png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sldNum" sz="quarter" idx="4294967295"/>
          </p:nvPr>
        </p:nvSpPr>
        <p:spPr>
          <a:xfrm>
            <a:off x="22319840" y="12693650"/>
            <a:ext cx="318320" cy="520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sym typeface="Roboto"/>
              </a:rPr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pic>
        <p:nvPicPr>
          <p:cNvPr id="5" name="Picture 4" descr="new_nklogo_rgb">
            <a:extLst>
              <a:ext uri="{FF2B5EF4-FFF2-40B4-BE49-F238E27FC236}">
                <a16:creationId xmlns:a16="http://schemas.microsoft.com/office/drawing/2014/main" id="{D96F530B-8018-45BC-8D5C-52351D854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429B778-EFF5-4C54-BE5B-35034D4DC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84993"/>
              </p:ext>
            </p:extLst>
          </p:nvPr>
        </p:nvGraphicFramePr>
        <p:xfrm>
          <a:off x="6759575" y="2870312"/>
          <a:ext cx="10433050" cy="8149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2229BE8-EE4E-4DD5-B044-A6030CB921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9321967"/>
              </p:ext>
            </p:extLst>
          </p:nvPr>
        </p:nvGraphicFramePr>
        <p:xfrm>
          <a:off x="6759575" y="2870311"/>
          <a:ext cx="10433050" cy="8149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304C2478-761B-475A-BC26-B00C590CC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12899290"/>
            <a:ext cx="21005800" cy="520701"/>
          </a:xfrm>
        </p:spPr>
        <p:txBody>
          <a:bodyPr>
            <a:normAutofit/>
          </a:bodyPr>
          <a:lstStyle/>
          <a:p>
            <a:r>
              <a:rPr lang="cs-CZ" sz="2400" dirty="0"/>
              <a:t>Petra Burdová					18. 10. 2022</a:t>
            </a:r>
          </a:p>
        </p:txBody>
      </p:sp>
    </p:spTree>
    <p:extLst>
      <p:ext uri="{BB962C8B-B14F-4D97-AF65-F5344CB8AC3E}">
        <p14:creationId xmlns:p14="http://schemas.microsoft.com/office/powerpoint/2010/main" val="26158032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Graphic spid="7" grpId="1">
        <p:bldAsOne/>
      </p:bldGraphic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686515" y="2928900"/>
            <a:ext cx="21202057" cy="7435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0" marR="0" lvl="0" indent="0" algn="l" defTabSz="825500" rtl="0" eaLnBrk="1" fontAlgn="auto" latinLnBrk="0" hangingPunct="0">
              <a:lnSpc>
                <a:spcPct val="50000"/>
              </a:lnSpc>
              <a:spcBef>
                <a:spcPts val="5900"/>
              </a:spcBef>
              <a:spcAft>
                <a:spcPts val="0"/>
              </a:spcAft>
              <a:buClrTx/>
              <a:buSzPct val="180000"/>
              <a:buFontTx/>
              <a:buNone/>
              <a:tabLst/>
              <a:defRPr sz="3600"/>
            </a:pPr>
            <a:endParaRPr kumimoji="0" lang="cs-CZ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4294967295"/>
          </p:nvPr>
        </p:nvSpPr>
        <p:spPr>
          <a:xfrm>
            <a:off x="22319840" y="11645900"/>
            <a:ext cx="318320" cy="520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sym typeface="Roboto"/>
              </a:rPr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pic>
        <p:nvPicPr>
          <p:cNvPr id="13" name="Picture 4" descr="new_nklogo_rgb">
            <a:extLst>
              <a:ext uri="{FF2B5EF4-FFF2-40B4-BE49-F238E27FC236}">
                <a16:creationId xmlns:a16="http://schemas.microsoft.com/office/drawing/2014/main" id="{5F03DA20-46B8-4B49-A4E5-8D4655073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135">
            <a:extLst>
              <a:ext uri="{FF2B5EF4-FFF2-40B4-BE49-F238E27FC236}">
                <a16:creationId xmlns:a16="http://schemas.microsoft.com/office/drawing/2014/main" id="{3401EC88-DF6F-4188-9C62-EBD75C09D20F}"/>
              </a:ext>
            </a:extLst>
          </p:cNvPr>
          <p:cNvSpPr txBox="1">
            <a:spLocks/>
          </p:cNvSpPr>
          <p:nvPr/>
        </p:nvSpPr>
        <p:spPr>
          <a:xfrm>
            <a:off x="1590972" y="461746"/>
            <a:ext cx="21202056" cy="666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rmAutofit fontScale="60000" lnSpcReduction="20000"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i="0" u="none" strike="noStrike" cap="all" spc="0" baseline="0">
                <a:ln>
                  <a:noFill/>
                </a:ln>
                <a:solidFill>
                  <a:srgbClr val="00A1BB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9pPr>
          </a:lstStyle>
          <a:p>
            <a:pPr hangingPunct="1"/>
            <a:r>
              <a:rPr lang="cs-CZ" sz="3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cs-CZ" sz="3600" dirty="0">
                <a:solidFill>
                  <a:schemeClr val="accent1">
                    <a:lumMod val="50000"/>
                  </a:schemeClr>
                </a:solidFill>
              </a:rPr>
            </a:br>
            <a:endParaRPr lang="cs-CZ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Zástupný symbol pro text 2">
            <a:extLst>
              <a:ext uri="{FF2B5EF4-FFF2-40B4-BE49-F238E27FC236}">
                <a16:creationId xmlns:a16="http://schemas.microsoft.com/office/drawing/2014/main" id="{BA702835-8AE3-454B-831C-FFA74203D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100" y="1266093"/>
            <a:ext cx="21005800" cy="1194825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spustili jsme interní certifikační autoritu PKI</a:t>
            </a:r>
          </a:p>
          <a:p>
            <a:pPr lvl="2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instalace osobních (zaměstnaneckých) interních certifikátů</a:t>
            </a:r>
          </a:p>
          <a:p>
            <a:pPr lvl="4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podpisové </a:t>
            </a:r>
          </a:p>
          <a:p>
            <a:pPr lvl="4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přihlašovací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vytvořili jsme nový systém VPN s využitím certifikační autority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v rámci e-mailového systému eliminujeme nežádoucí poštu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řídíme aktualizace PC</a:t>
            </a:r>
          </a:p>
        </p:txBody>
      </p:sp>
    </p:spTree>
    <p:extLst>
      <p:ext uri="{BB962C8B-B14F-4D97-AF65-F5344CB8AC3E}">
        <p14:creationId xmlns:p14="http://schemas.microsoft.com/office/powerpoint/2010/main" val="34836034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686515" y="2928900"/>
            <a:ext cx="21202057" cy="7435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0" marR="0" lvl="0" indent="0" algn="l" defTabSz="825500" rtl="0" eaLnBrk="1" fontAlgn="auto" latinLnBrk="0" hangingPunct="0">
              <a:lnSpc>
                <a:spcPct val="50000"/>
              </a:lnSpc>
              <a:spcBef>
                <a:spcPts val="5900"/>
              </a:spcBef>
              <a:spcAft>
                <a:spcPts val="0"/>
              </a:spcAft>
              <a:buClrTx/>
              <a:buSzPct val="180000"/>
              <a:buFontTx/>
              <a:buNone/>
              <a:tabLst/>
              <a:defRPr sz="3600"/>
            </a:pPr>
            <a:endParaRPr kumimoji="0" lang="cs-CZ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4294967295"/>
          </p:nvPr>
        </p:nvSpPr>
        <p:spPr>
          <a:xfrm>
            <a:off x="22319840" y="11645900"/>
            <a:ext cx="318320" cy="520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sym typeface="Roboto"/>
              </a:rPr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pic>
        <p:nvPicPr>
          <p:cNvPr id="13" name="Picture 4" descr="new_nklogo_rgb">
            <a:extLst>
              <a:ext uri="{FF2B5EF4-FFF2-40B4-BE49-F238E27FC236}">
                <a16:creationId xmlns:a16="http://schemas.microsoft.com/office/drawing/2014/main" id="{5F03DA20-46B8-4B49-A4E5-8D4655073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135">
            <a:extLst>
              <a:ext uri="{FF2B5EF4-FFF2-40B4-BE49-F238E27FC236}">
                <a16:creationId xmlns:a16="http://schemas.microsoft.com/office/drawing/2014/main" id="{3401EC88-DF6F-4188-9C62-EBD75C09D20F}"/>
              </a:ext>
            </a:extLst>
          </p:cNvPr>
          <p:cNvSpPr txBox="1">
            <a:spLocks/>
          </p:cNvSpPr>
          <p:nvPr/>
        </p:nvSpPr>
        <p:spPr>
          <a:xfrm>
            <a:off x="1590972" y="461746"/>
            <a:ext cx="21202056" cy="666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rmAutofit fontScale="60000" lnSpcReduction="20000"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i="0" u="none" strike="noStrike" cap="all" spc="0" baseline="0">
                <a:ln>
                  <a:noFill/>
                </a:ln>
                <a:solidFill>
                  <a:srgbClr val="00A1BB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9pPr>
          </a:lstStyle>
          <a:p>
            <a:pPr hangingPunct="1"/>
            <a:r>
              <a:rPr lang="cs-CZ" sz="3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cs-CZ" sz="3600" dirty="0">
                <a:solidFill>
                  <a:schemeClr val="accent1">
                    <a:lumMod val="50000"/>
                  </a:schemeClr>
                </a:solidFill>
              </a:rPr>
            </a:br>
            <a:endParaRPr lang="cs-CZ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Zástupný symbol pro text 2">
            <a:extLst>
              <a:ext uri="{FF2B5EF4-FFF2-40B4-BE49-F238E27FC236}">
                <a16:creationId xmlns:a16="http://schemas.microsoft.com/office/drawing/2014/main" id="{BA702835-8AE3-454B-831C-FFA74203D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100" y="1266093"/>
            <a:ext cx="21005800" cy="1194825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vytvořili jsme politiku pro koncová zařízení</a:t>
            </a:r>
          </a:p>
          <a:p>
            <a:pPr lvl="2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není možné instalovat SW</a:t>
            </a:r>
          </a:p>
          <a:p>
            <a:pPr lvl="4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je nutné dodržovat licenční ujednání</a:t>
            </a:r>
          </a:p>
          <a:p>
            <a:pPr lvl="4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použití SW (zpravidla freeware) může být pro specifické účely – domácí použití (určuje autor)</a:t>
            </a:r>
          </a:p>
          <a:p>
            <a:pPr lvl="4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některý freeware je možné použít i ve firmě, ale nesmí být použit pro komerční poskytování služeb</a:t>
            </a:r>
          </a:p>
          <a:p>
            <a:pPr lvl="2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nastavení úrovně hesel</a:t>
            </a:r>
          </a:p>
        </p:txBody>
      </p:sp>
    </p:spTree>
    <p:extLst>
      <p:ext uri="{BB962C8B-B14F-4D97-AF65-F5344CB8AC3E}">
        <p14:creationId xmlns:p14="http://schemas.microsoft.com/office/powerpoint/2010/main" val="31473026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1590972" y="474518"/>
            <a:ext cx="21202056" cy="662882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>
              <a:defRPr sz="7000">
                <a:solidFill>
                  <a:srgbClr val="00A1BB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cs-CZ" sz="3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cs-CZ" sz="3600" dirty="0">
                <a:solidFill>
                  <a:schemeClr val="accent1">
                    <a:lumMod val="50000"/>
                  </a:schemeClr>
                </a:solidFill>
              </a:rPr>
            </a:br>
            <a:endParaRPr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4294967295"/>
          </p:nvPr>
        </p:nvSpPr>
        <p:spPr>
          <a:xfrm>
            <a:off x="22319840" y="12693650"/>
            <a:ext cx="318320" cy="520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sym typeface="Roboto"/>
              </a:rPr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pic>
        <p:nvPicPr>
          <p:cNvPr id="5" name="Picture 4" descr="new_nklogo_rgb">
            <a:extLst>
              <a:ext uri="{FF2B5EF4-FFF2-40B4-BE49-F238E27FC236}">
                <a16:creationId xmlns:a16="http://schemas.microsoft.com/office/drawing/2014/main" id="{D96F530B-8018-45BC-8D5C-52351D854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FB3D70A-430B-4AD5-B2B7-ECF287700C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0811404"/>
              </p:ext>
            </p:extLst>
          </p:nvPr>
        </p:nvGraphicFramePr>
        <p:xfrm>
          <a:off x="6759575" y="2884988"/>
          <a:ext cx="10433050" cy="8149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541224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686515" y="2928900"/>
            <a:ext cx="21202057" cy="7435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0" marR="0" lvl="0" indent="0" algn="l" defTabSz="825500" rtl="0" eaLnBrk="1" fontAlgn="auto" latinLnBrk="0" hangingPunct="0">
              <a:lnSpc>
                <a:spcPct val="50000"/>
              </a:lnSpc>
              <a:spcBef>
                <a:spcPts val="5900"/>
              </a:spcBef>
              <a:spcAft>
                <a:spcPts val="0"/>
              </a:spcAft>
              <a:buClrTx/>
              <a:buSzPct val="180000"/>
              <a:buFontTx/>
              <a:buNone/>
              <a:tabLst/>
              <a:defRPr sz="3600"/>
            </a:pPr>
            <a:endParaRPr kumimoji="0" lang="cs-CZ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4294967295"/>
          </p:nvPr>
        </p:nvSpPr>
        <p:spPr>
          <a:xfrm>
            <a:off x="22319840" y="11645900"/>
            <a:ext cx="318320" cy="520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sym typeface="Roboto"/>
              </a:rPr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pic>
        <p:nvPicPr>
          <p:cNvPr id="13" name="Picture 4" descr="new_nklogo_rgb">
            <a:extLst>
              <a:ext uri="{FF2B5EF4-FFF2-40B4-BE49-F238E27FC236}">
                <a16:creationId xmlns:a16="http://schemas.microsoft.com/office/drawing/2014/main" id="{5F03DA20-46B8-4B49-A4E5-8D4655073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135">
            <a:extLst>
              <a:ext uri="{FF2B5EF4-FFF2-40B4-BE49-F238E27FC236}">
                <a16:creationId xmlns:a16="http://schemas.microsoft.com/office/drawing/2014/main" id="{3401EC88-DF6F-4188-9C62-EBD75C09D20F}"/>
              </a:ext>
            </a:extLst>
          </p:cNvPr>
          <p:cNvSpPr txBox="1">
            <a:spLocks/>
          </p:cNvSpPr>
          <p:nvPr/>
        </p:nvSpPr>
        <p:spPr>
          <a:xfrm>
            <a:off x="1590972" y="461746"/>
            <a:ext cx="21202056" cy="666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rmAutofit fontScale="60000" lnSpcReduction="20000"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i="0" u="none" strike="noStrike" cap="all" spc="0" baseline="0">
                <a:ln>
                  <a:noFill/>
                </a:ln>
                <a:solidFill>
                  <a:srgbClr val="00A1BB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9pPr>
          </a:lstStyle>
          <a:p>
            <a:pPr hangingPunct="1"/>
            <a:r>
              <a:rPr lang="cs-CZ" sz="3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cs-CZ" sz="3600" dirty="0">
                <a:solidFill>
                  <a:schemeClr val="accent1">
                    <a:lumMod val="50000"/>
                  </a:schemeClr>
                </a:solidFill>
              </a:rPr>
            </a:br>
            <a:endParaRPr lang="cs-CZ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Zástupný symbol pro text 2">
            <a:extLst>
              <a:ext uri="{FF2B5EF4-FFF2-40B4-BE49-F238E27FC236}">
                <a16:creationId xmlns:a16="http://schemas.microsoft.com/office/drawing/2014/main" id="{BA702835-8AE3-454B-831C-FFA74203D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100" y="1266093"/>
            <a:ext cx="21005800" cy="1194825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rok 2022 – a dále</a:t>
            </a:r>
          </a:p>
          <a:p>
            <a:pPr lvl="2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nákup HW a SW</a:t>
            </a:r>
          </a:p>
          <a:p>
            <a:pPr lvl="4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investiční akce MK - diskové pole, servery, zálohování…</a:t>
            </a:r>
          </a:p>
          <a:p>
            <a:pPr marL="2540000" lvl="4" indent="0">
              <a:lnSpc>
                <a:spcPct val="130000"/>
              </a:lnSpc>
              <a:buNone/>
            </a:pP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inovace systémů</a:t>
            </a:r>
          </a:p>
          <a:p>
            <a:pPr lvl="4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investiční akce MK – Kramerius, vega, </a:t>
            </a:r>
            <a:r>
              <a:rPr lang="cs-CZ" dirty="0" err="1">
                <a:solidFill>
                  <a:schemeClr val="accent1">
                    <a:lumMod val="50000"/>
                  </a:schemeClr>
                </a:solidFill>
              </a:rPr>
              <a:t>wi-fi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…</a:t>
            </a:r>
          </a:p>
          <a:p>
            <a:pPr lvl="4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projekt CARDS – inovace knihovního systému ALEPH</a:t>
            </a:r>
          </a:p>
          <a:p>
            <a:pPr lvl="4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národní plán obnovy – digitalizační linka, LTP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5418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686515" y="2928900"/>
            <a:ext cx="21202057" cy="7435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0" marR="0" lvl="0" indent="0" algn="l" defTabSz="825500" rtl="0" eaLnBrk="1" fontAlgn="auto" latinLnBrk="0" hangingPunct="0">
              <a:lnSpc>
                <a:spcPct val="50000"/>
              </a:lnSpc>
              <a:spcBef>
                <a:spcPts val="5900"/>
              </a:spcBef>
              <a:spcAft>
                <a:spcPts val="0"/>
              </a:spcAft>
              <a:buClrTx/>
              <a:buSzPct val="180000"/>
              <a:buFontTx/>
              <a:buNone/>
              <a:tabLst/>
              <a:defRPr sz="3600"/>
            </a:pPr>
            <a:endParaRPr kumimoji="0" lang="cs-CZ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4294967295"/>
          </p:nvPr>
        </p:nvSpPr>
        <p:spPr>
          <a:xfrm>
            <a:off x="22319840" y="11645900"/>
            <a:ext cx="318320" cy="520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sym typeface="Roboto"/>
              </a:rPr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pic>
        <p:nvPicPr>
          <p:cNvPr id="13" name="Picture 4" descr="new_nklogo_rgb">
            <a:extLst>
              <a:ext uri="{FF2B5EF4-FFF2-40B4-BE49-F238E27FC236}">
                <a16:creationId xmlns:a16="http://schemas.microsoft.com/office/drawing/2014/main" id="{5F03DA20-46B8-4B49-A4E5-8D4655073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135">
            <a:extLst>
              <a:ext uri="{FF2B5EF4-FFF2-40B4-BE49-F238E27FC236}">
                <a16:creationId xmlns:a16="http://schemas.microsoft.com/office/drawing/2014/main" id="{3401EC88-DF6F-4188-9C62-EBD75C09D20F}"/>
              </a:ext>
            </a:extLst>
          </p:cNvPr>
          <p:cNvSpPr txBox="1">
            <a:spLocks/>
          </p:cNvSpPr>
          <p:nvPr/>
        </p:nvSpPr>
        <p:spPr>
          <a:xfrm>
            <a:off x="1590972" y="461746"/>
            <a:ext cx="21202056" cy="666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rmAutofit fontScale="60000" lnSpcReduction="20000"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i="0" u="none" strike="noStrike" cap="all" spc="0" baseline="0">
                <a:ln>
                  <a:noFill/>
                </a:ln>
                <a:solidFill>
                  <a:srgbClr val="00A1BB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9pPr>
          </a:lstStyle>
          <a:p>
            <a:pPr hangingPunct="1"/>
            <a:r>
              <a:rPr lang="cs-CZ" sz="3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cs-CZ" sz="3600" dirty="0">
                <a:solidFill>
                  <a:schemeClr val="accent1">
                    <a:lumMod val="50000"/>
                  </a:schemeClr>
                </a:solidFill>
              </a:rPr>
            </a:br>
            <a:endParaRPr lang="cs-CZ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Zástupný symbol pro text 2">
            <a:extLst>
              <a:ext uri="{FF2B5EF4-FFF2-40B4-BE49-F238E27FC236}">
                <a16:creationId xmlns:a16="http://schemas.microsoft.com/office/drawing/2014/main" id="{BA702835-8AE3-454B-831C-FFA74203D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100" y="1266093"/>
            <a:ext cx="21005800" cy="1194825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rok 2023 – a dále</a:t>
            </a:r>
          </a:p>
          <a:p>
            <a:pPr lvl="2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IT standardy</a:t>
            </a:r>
          </a:p>
          <a:p>
            <a:pPr lvl="4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operační systémy</a:t>
            </a:r>
          </a:p>
          <a:p>
            <a:pPr lvl="4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kancelářský SW</a:t>
            </a:r>
          </a:p>
          <a:p>
            <a:pPr lvl="4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databázový SW</a:t>
            </a:r>
          </a:p>
          <a:p>
            <a:pPr lvl="2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propojení systémů</a:t>
            </a:r>
          </a:p>
          <a:p>
            <a:pPr lvl="2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pokračování v elektronizaci </a:t>
            </a:r>
          </a:p>
        </p:txBody>
      </p:sp>
    </p:spTree>
    <p:extLst>
      <p:ext uri="{BB962C8B-B14F-4D97-AF65-F5344CB8AC3E}">
        <p14:creationId xmlns:p14="http://schemas.microsoft.com/office/powerpoint/2010/main" val="34176608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686515" y="2928900"/>
            <a:ext cx="21202057" cy="7435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0" marR="0" lvl="0" indent="0" algn="l" defTabSz="825500" rtl="0" eaLnBrk="1" fontAlgn="auto" latinLnBrk="0" hangingPunct="0">
              <a:lnSpc>
                <a:spcPct val="50000"/>
              </a:lnSpc>
              <a:spcBef>
                <a:spcPts val="5900"/>
              </a:spcBef>
              <a:spcAft>
                <a:spcPts val="0"/>
              </a:spcAft>
              <a:buClrTx/>
              <a:buSzPct val="180000"/>
              <a:buFontTx/>
              <a:buNone/>
              <a:tabLst/>
              <a:defRPr sz="3600"/>
            </a:pPr>
            <a:endParaRPr kumimoji="0" lang="cs-CZ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4294967295"/>
          </p:nvPr>
        </p:nvSpPr>
        <p:spPr>
          <a:xfrm>
            <a:off x="22319840" y="11645900"/>
            <a:ext cx="318320" cy="520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sym typeface="Roboto"/>
              </a:rPr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pic>
        <p:nvPicPr>
          <p:cNvPr id="13" name="Picture 4" descr="new_nklogo_rgb">
            <a:extLst>
              <a:ext uri="{FF2B5EF4-FFF2-40B4-BE49-F238E27FC236}">
                <a16:creationId xmlns:a16="http://schemas.microsoft.com/office/drawing/2014/main" id="{5F03DA20-46B8-4B49-A4E5-8D4655073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135">
            <a:extLst>
              <a:ext uri="{FF2B5EF4-FFF2-40B4-BE49-F238E27FC236}">
                <a16:creationId xmlns:a16="http://schemas.microsoft.com/office/drawing/2014/main" id="{3401EC88-DF6F-4188-9C62-EBD75C09D20F}"/>
              </a:ext>
            </a:extLst>
          </p:cNvPr>
          <p:cNvSpPr txBox="1">
            <a:spLocks/>
          </p:cNvSpPr>
          <p:nvPr/>
        </p:nvSpPr>
        <p:spPr>
          <a:xfrm>
            <a:off x="1590972" y="461746"/>
            <a:ext cx="21202056" cy="666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rmAutofit fontScale="60000" lnSpcReduction="20000"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i="0" u="none" strike="noStrike" cap="all" spc="0" baseline="0">
                <a:ln>
                  <a:noFill/>
                </a:ln>
                <a:solidFill>
                  <a:srgbClr val="00A1BB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9pPr>
          </a:lstStyle>
          <a:p>
            <a:pPr hangingPunct="1"/>
            <a:r>
              <a:rPr lang="cs-CZ" sz="3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cs-CZ" sz="3600" dirty="0">
                <a:solidFill>
                  <a:schemeClr val="accent1">
                    <a:lumMod val="50000"/>
                  </a:schemeClr>
                </a:solidFill>
              </a:rPr>
            </a:br>
            <a:endParaRPr lang="cs-CZ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Zástupný symbol pro text 2">
            <a:extLst>
              <a:ext uri="{FF2B5EF4-FFF2-40B4-BE49-F238E27FC236}">
                <a16:creationId xmlns:a16="http://schemas.microsoft.com/office/drawing/2014/main" id="{BA702835-8AE3-454B-831C-FFA74203D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100" y="1266093"/>
            <a:ext cx="21005800" cy="1194825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rok 2023 – a dále</a:t>
            </a:r>
          </a:p>
          <a:p>
            <a:pPr lvl="2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audit HW</a:t>
            </a:r>
          </a:p>
          <a:p>
            <a:pPr lvl="4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využívání IT zařízení – PC, </a:t>
            </a:r>
            <a:r>
              <a:rPr lang="cs-CZ" dirty="0" err="1">
                <a:solidFill>
                  <a:schemeClr val="accent1">
                    <a:lumMod val="50000"/>
                  </a:schemeClr>
                </a:solidFill>
              </a:rPr>
              <a:t>NtB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, servery</a:t>
            </a:r>
          </a:p>
          <a:p>
            <a:pPr lvl="4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upgrade HW</a:t>
            </a:r>
          </a:p>
          <a:p>
            <a:pPr lvl="2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audit SW</a:t>
            </a:r>
          </a:p>
          <a:p>
            <a:pPr lvl="4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licenční politiky</a:t>
            </a:r>
          </a:p>
          <a:p>
            <a:pPr lvl="2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inventarizace IT majetku</a:t>
            </a:r>
          </a:p>
          <a:p>
            <a:pPr lvl="4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odpisy, postupy, opatření</a:t>
            </a:r>
          </a:p>
        </p:txBody>
      </p:sp>
    </p:spTree>
    <p:extLst>
      <p:ext uri="{BB962C8B-B14F-4D97-AF65-F5344CB8AC3E}">
        <p14:creationId xmlns:p14="http://schemas.microsoft.com/office/powerpoint/2010/main" val="867604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686515" y="2928900"/>
            <a:ext cx="21202057" cy="7435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0" marR="0" lvl="0" indent="0" algn="l" defTabSz="825500" rtl="0" eaLnBrk="1" fontAlgn="auto" latinLnBrk="0" hangingPunct="0">
              <a:lnSpc>
                <a:spcPct val="50000"/>
              </a:lnSpc>
              <a:spcBef>
                <a:spcPts val="5900"/>
              </a:spcBef>
              <a:spcAft>
                <a:spcPts val="0"/>
              </a:spcAft>
              <a:buClrTx/>
              <a:buSzPct val="180000"/>
              <a:buFontTx/>
              <a:buNone/>
              <a:tabLst/>
              <a:defRPr sz="3600"/>
            </a:pPr>
            <a:endParaRPr kumimoji="0" lang="cs-CZ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4294967295"/>
          </p:nvPr>
        </p:nvSpPr>
        <p:spPr>
          <a:xfrm>
            <a:off x="22319840" y="11645900"/>
            <a:ext cx="318320" cy="520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sym typeface="Roboto"/>
              </a:rPr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pic>
        <p:nvPicPr>
          <p:cNvPr id="13" name="Picture 4" descr="new_nklogo_rgb">
            <a:extLst>
              <a:ext uri="{FF2B5EF4-FFF2-40B4-BE49-F238E27FC236}">
                <a16:creationId xmlns:a16="http://schemas.microsoft.com/office/drawing/2014/main" id="{5F03DA20-46B8-4B49-A4E5-8D4655073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135">
            <a:extLst>
              <a:ext uri="{FF2B5EF4-FFF2-40B4-BE49-F238E27FC236}">
                <a16:creationId xmlns:a16="http://schemas.microsoft.com/office/drawing/2014/main" id="{3401EC88-DF6F-4188-9C62-EBD75C09D20F}"/>
              </a:ext>
            </a:extLst>
          </p:cNvPr>
          <p:cNvSpPr txBox="1">
            <a:spLocks/>
          </p:cNvSpPr>
          <p:nvPr/>
        </p:nvSpPr>
        <p:spPr>
          <a:xfrm>
            <a:off x="1590972" y="461746"/>
            <a:ext cx="21202056" cy="666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rmAutofit fontScale="60000" lnSpcReduction="20000"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i="0" u="none" strike="noStrike" cap="all" spc="0" baseline="0">
                <a:ln>
                  <a:noFill/>
                </a:ln>
                <a:solidFill>
                  <a:srgbClr val="00A1BB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9pPr>
          </a:lstStyle>
          <a:p>
            <a:pPr hangingPunct="1"/>
            <a:r>
              <a:rPr lang="cs-CZ" sz="3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cs-CZ" sz="3600" dirty="0">
                <a:solidFill>
                  <a:schemeClr val="accent1">
                    <a:lumMod val="50000"/>
                  </a:schemeClr>
                </a:solidFill>
              </a:rPr>
            </a:br>
            <a:endParaRPr lang="cs-CZ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Zástupný symbol pro text 2">
            <a:extLst>
              <a:ext uri="{FF2B5EF4-FFF2-40B4-BE49-F238E27FC236}">
                <a16:creationId xmlns:a16="http://schemas.microsoft.com/office/drawing/2014/main" id="{BA702835-8AE3-454B-831C-FFA74203D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100" y="1266093"/>
            <a:ext cx="21005800" cy="1194825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rok 2023 – a dále</a:t>
            </a:r>
          </a:p>
          <a:p>
            <a:pPr lvl="2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nastavení procesů</a:t>
            </a:r>
          </a:p>
          <a:p>
            <a:pPr lvl="4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provozní dokumentace</a:t>
            </a:r>
          </a:p>
          <a:p>
            <a:pPr lvl="4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provozní řády</a:t>
            </a:r>
          </a:p>
          <a:p>
            <a:pPr lvl="4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směrnice</a:t>
            </a:r>
          </a:p>
          <a:p>
            <a:pPr lvl="2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bezpečnostní strategie</a:t>
            </a:r>
          </a:p>
          <a:p>
            <a:pPr lvl="4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hesla pro obnovu</a:t>
            </a:r>
          </a:p>
          <a:p>
            <a:pPr lvl="4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školení</a:t>
            </a:r>
          </a:p>
          <a:p>
            <a:pPr lvl="4">
              <a:lnSpc>
                <a:spcPct val="130000"/>
              </a:lnSpc>
              <a:buFont typeface="Wingdings" panose="05000000000000000000" pitchFamily="2" charset="2"/>
              <a:buChar char="q"/>
            </a:pP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129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686515" y="2928900"/>
            <a:ext cx="21202057" cy="7435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0" marR="0" lvl="0" indent="0" algn="l" defTabSz="825500" rtl="0" eaLnBrk="1" fontAlgn="auto" latinLnBrk="0" hangingPunct="0">
              <a:lnSpc>
                <a:spcPct val="50000"/>
              </a:lnSpc>
              <a:spcBef>
                <a:spcPts val="5900"/>
              </a:spcBef>
              <a:spcAft>
                <a:spcPts val="0"/>
              </a:spcAft>
              <a:buClrTx/>
              <a:buSzPct val="180000"/>
              <a:buFontTx/>
              <a:buNone/>
              <a:tabLst/>
              <a:defRPr sz="3600"/>
            </a:pPr>
            <a:endParaRPr kumimoji="0" lang="cs-CZ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4294967295"/>
          </p:nvPr>
        </p:nvSpPr>
        <p:spPr>
          <a:xfrm>
            <a:off x="22319840" y="11645900"/>
            <a:ext cx="318320" cy="520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sym typeface="Roboto"/>
              </a:rPr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pic>
        <p:nvPicPr>
          <p:cNvPr id="13" name="Picture 4" descr="new_nklogo_rgb">
            <a:extLst>
              <a:ext uri="{FF2B5EF4-FFF2-40B4-BE49-F238E27FC236}">
                <a16:creationId xmlns:a16="http://schemas.microsoft.com/office/drawing/2014/main" id="{5F03DA20-46B8-4B49-A4E5-8D4655073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135">
            <a:extLst>
              <a:ext uri="{FF2B5EF4-FFF2-40B4-BE49-F238E27FC236}">
                <a16:creationId xmlns:a16="http://schemas.microsoft.com/office/drawing/2014/main" id="{3401EC88-DF6F-4188-9C62-EBD75C09D20F}"/>
              </a:ext>
            </a:extLst>
          </p:cNvPr>
          <p:cNvSpPr txBox="1">
            <a:spLocks/>
          </p:cNvSpPr>
          <p:nvPr/>
        </p:nvSpPr>
        <p:spPr>
          <a:xfrm>
            <a:off x="1590972" y="461746"/>
            <a:ext cx="21202056" cy="666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rmAutofit fontScale="60000" lnSpcReduction="20000"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i="0" u="none" strike="noStrike" cap="all" spc="0" baseline="0">
                <a:ln>
                  <a:noFill/>
                </a:ln>
                <a:solidFill>
                  <a:srgbClr val="00A1BB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9pPr>
          </a:lstStyle>
          <a:p>
            <a:pPr hangingPunct="1"/>
            <a:r>
              <a:rPr lang="cs-CZ" sz="3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cs-CZ" sz="3600" dirty="0">
                <a:solidFill>
                  <a:schemeClr val="accent1">
                    <a:lumMod val="50000"/>
                  </a:schemeClr>
                </a:solidFill>
              </a:rPr>
            </a:br>
            <a:endParaRPr lang="cs-CZ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Zástupný symbol pro text 2">
            <a:extLst>
              <a:ext uri="{FF2B5EF4-FFF2-40B4-BE49-F238E27FC236}">
                <a16:creationId xmlns:a16="http://schemas.microsoft.com/office/drawing/2014/main" id="{BA702835-8AE3-454B-831C-FFA74203D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100" y="1266093"/>
            <a:ext cx="21005800" cy="1194825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sociální inženýrství –manipulace s uživatelem, s jeho emocemi a city tak, aby například prozradil své přihlašovací, údaje – dědictví dávno zapomenutého strýce/tety…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dirty="0" err="1">
                <a:solidFill>
                  <a:schemeClr val="accent1">
                    <a:lumMod val="50000"/>
                  </a:schemeClr>
                </a:solidFill>
              </a:rPr>
              <a:t>Phishing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 – e-mailová zpráva ze zahraničí nebo výzva IT oddělení – okamžitá aktualizace SW, notifikace o přeplněné e-mailové schránce…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dirty="0" err="1">
                <a:solidFill>
                  <a:schemeClr val="accent1">
                    <a:lumMod val="50000"/>
                  </a:schemeClr>
                </a:solidFill>
              </a:rPr>
              <a:t>Vishing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 – telefonní hovory – podvodníci se vydávají za pracovníky banky nebo klientské podpory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dirty="0" err="1">
                <a:solidFill>
                  <a:schemeClr val="accent1">
                    <a:lumMod val="50000"/>
                  </a:schemeClr>
                </a:solidFill>
              </a:rPr>
              <a:t>Baiting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 – podvodné </a:t>
            </a:r>
            <a:r>
              <a:rPr lang="cs-CZ" dirty="0" err="1">
                <a:solidFill>
                  <a:schemeClr val="accent1">
                    <a:lumMod val="50000"/>
                  </a:schemeClr>
                </a:solidFill>
              </a:rPr>
              <a:t>flash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 s lákavým popisem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Sociální sítě – </a:t>
            </a:r>
            <a:r>
              <a:rPr lang="cs-CZ" dirty="0" err="1">
                <a:solidFill>
                  <a:schemeClr val="accent1">
                    <a:lumMod val="50000"/>
                  </a:schemeClr>
                </a:solidFill>
              </a:rPr>
              <a:t>Facebook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cs-CZ" dirty="0" err="1">
                <a:solidFill>
                  <a:schemeClr val="accent1">
                    <a:lumMod val="50000"/>
                  </a:schemeClr>
                </a:solidFill>
              </a:rPr>
              <a:t>Instagram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cs-CZ" dirty="0" err="1">
                <a:solidFill>
                  <a:schemeClr val="accent1">
                    <a:lumMod val="50000"/>
                  </a:schemeClr>
                </a:solidFill>
              </a:rPr>
              <a:t>Twiter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…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ED58C28-0EC4-4653-A00A-6151C68D01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97367"/>
            <a:ext cx="24384000" cy="741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785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1436104" y="1032617"/>
            <a:ext cx="21202056" cy="2292152"/>
          </a:xfrm>
          <a:prstGeom prst="rect">
            <a:avLst/>
          </a:prstGeom>
        </p:spPr>
        <p:txBody>
          <a:bodyPr anchor="t"/>
          <a:lstStyle>
            <a:lvl1pPr>
              <a:defRPr sz="7000">
                <a:solidFill>
                  <a:srgbClr val="00A1BB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/>
            <a:r>
              <a:rPr lang="cs-CZ" dirty="0"/>
              <a:t>Máte nějaké otázky?</a:t>
            </a:r>
            <a:endParaRPr dirty="0"/>
          </a:p>
        </p:txBody>
      </p:sp>
      <p:sp>
        <p:nvSpPr>
          <p:cNvPr id="138" name="Shape 138"/>
          <p:cNvSpPr/>
          <p:nvPr/>
        </p:nvSpPr>
        <p:spPr>
          <a:xfrm>
            <a:off x="1590971" y="3824485"/>
            <a:ext cx="21202057" cy="1054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spcBef>
                <a:spcPts val="4500"/>
              </a:spcBef>
              <a:defRPr sz="4500"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Light"/>
              <a:sym typeface="Roboto Light"/>
            </a:endParaRPr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4294967295"/>
          </p:nvPr>
        </p:nvSpPr>
        <p:spPr>
          <a:xfrm>
            <a:off x="22319840" y="11645900"/>
            <a:ext cx="318320" cy="5207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sym typeface="Roboto"/>
              </a:rPr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1029F8C-6CCB-4963-85AC-C07823CF3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592" y="2708543"/>
            <a:ext cx="14899590" cy="834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3057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E37F05A-4EAE-47C9-ADAB-8C8E75F70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24384000" cy="14630400"/>
          </a:xfrm>
          <a:prstGeom prst="rect">
            <a:avLst/>
          </a:prstGeom>
        </p:spPr>
      </p:pic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978120" y="5857998"/>
            <a:ext cx="21202056" cy="2292152"/>
          </a:xfrm>
          <a:prstGeom prst="rect">
            <a:avLst/>
          </a:prstGeom>
        </p:spPr>
        <p:txBody>
          <a:bodyPr anchor="t"/>
          <a:lstStyle>
            <a:lvl1pPr>
              <a:defRPr sz="7000">
                <a:solidFill>
                  <a:srgbClr val="00A1BB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/>
            <a:r>
              <a:rPr lang="cs-CZ" dirty="0">
                <a:solidFill>
                  <a:schemeClr val="bg1"/>
                </a:solidFill>
              </a:rPr>
              <a:t>Díky za pozornost!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1590971" y="3824485"/>
            <a:ext cx="21202057" cy="1054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spcBef>
                <a:spcPts val="4500"/>
              </a:spcBef>
              <a:defRPr sz="4500"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Light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01360720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sldNum" sz="quarter" idx="4294967295"/>
          </p:nvPr>
        </p:nvSpPr>
        <p:spPr>
          <a:xfrm>
            <a:off x="22319840" y="12693650"/>
            <a:ext cx="318320" cy="520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sym typeface="Roboto"/>
              </a:rPr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pic>
        <p:nvPicPr>
          <p:cNvPr id="5" name="Picture 4" descr="new_nklogo_rgb">
            <a:extLst>
              <a:ext uri="{FF2B5EF4-FFF2-40B4-BE49-F238E27FC236}">
                <a16:creationId xmlns:a16="http://schemas.microsoft.com/office/drawing/2014/main" id="{D96F530B-8018-45BC-8D5C-52351D854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14308A6-F5CB-4C68-A7AB-50A05A8505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3724119"/>
              </p:ext>
            </p:extLst>
          </p:nvPr>
        </p:nvGraphicFramePr>
        <p:xfrm>
          <a:off x="6582477" y="2783160"/>
          <a:ext cx="10433050" cy="8149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680703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1590972" y="474518"/>
            <a:ext cx="21202056" cy="662882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>
              <a:defRPr sz="7000">
                <a:solidFill>
                  <a:srgbClr val="00A1BB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cs-CZ" sz="3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cs-CZ" sz="3600" dirty="0">
                <a:solidFill>
                  <a:schemeClr val="accent1">
                    <a:lumMod val="50000"/>
                  </a:schemeClr>
                </a:solidFill>
              </a:rPr>
            </a:br>
            <a:endParaRPr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4294967295"/>
          </p:nvPr>
        </p:nvSpPr>
        <p:spPr>
          <a:xfrm>
            <a:off x="22319840" y="12693650"/>
            <a:ext cx="318320" cy="520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sym typeface="Roboto"/>
              </a:rPr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pic>
        <p:nvPicPr>
          <p:cNvPr id="5" name="Picture 4" descr="new_nklogo_rgb">
            <a:extLst>
              <a:ext uri="{FF2B5EF4-FFF2-40B4-BE49-F238E27FC236}">
                <a16:creationId xmlns:a16="http://schemas.microsoft.com/office/drawing/2014/main" id="{D96F530B-8018-45BC-8D5C-52351D854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text 2">
            <a:extLst>
              <a:ext uri="{FF2B5EF4-FFF2-40B4-BE49-F238E27FC236}">
                <a16:creationId xmlns:a16="http://schemas.microsoft.com/office/drawing/2014/main" id="{76B40E10-B4E3-4D80-B7ED-AD32CA233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100" y="1354015"/>
            <a:ext cx="21005800" cy="1215097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podzim 2020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–zpráva o stavu sekce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popis tehdejšího stavu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počet, stáří a stav</a:t>
            </a:r>
          </a:p>
          <a:p>
            <a:pPr lvl="5"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HW</a:t>
            </a:r>
          </a:p>
          <a:p>
            <a:pPr lvl="5"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SW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dokumentace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úroveň zabezpečení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procesy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C7B81730-2024-4352-B3D7-4C9230C5D7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302232"/>
              </p:ext>
            </p:extLst>
          </p:nvPr>
        </p:nvGraphicFramePr>
        <p:xfrm>
          <a:off x="1813924" y="1354015"/>
          <a:ext cx="20756151" cy="11922361"/>
        </p:xfrm>
        <a:graphic>
          <a:graphicData uri="http://schemas.openxmlformats.org/drawingml/2006/table">
            <a:tbl>
              <a:tblPr/>
              <a:tblGrid>
                <a:gridCol w="3941160">
                  <a:extLst>
                    <a:ext uri="{9D8B030D-6E8A-4147-A177-3AD203B41FA5}">
                      <a16:colId xmlns:a16="http://schemas.microsoft.com/office/drawing/2014/main" val="1284372903"/>
                    </a:ext>
                  </a:extLst>
                </a:gridCol>
                <a:gridCol w="2965164">
                  <a:extLst>
                    <a:ext uri="{9D8B030D-6E8A-4147-A177-3AD203B41FA5}">
                      <a16:colId xmlns:a16="http://schemas.microsoft.com/office/drawing/2014/main" val="304819503"/>
                    </a:ext>
                  </a:extLst>
                </a:gridCol>
                <a:gridCol w="3622799">
                  <a:extLst>
                    <a:ext uri="{9D8B030D-6E8A-4147-A177-3AD203B41FA5}">
                      <a16:colId xmlns:a16="http://schemas.microsoft.com/office/drawing/2014/main" val="3397645011"/>
                    </a:ext>
                  </a:extLst>
                </a:gridCol>
                <a:gridCol w="2649128">
                  <a:extLst>
                    <a:ext uri="{9D8B030D-6E8A-4147-A177-3AD203B41FA5}">
                      <a16:colId xmlns:a16="http://schemas.microsoft.com/office/drawing/2014/main" val="3280948681"/>
                    </a:ext>
                  </a:extLst>
                </a:gridCol>
                <a:gridCol w="4282757">
                  <a:extLst>
                    <a:ext uri="{9D8B030D-6E8A-4147-A177-3AD203B41FA5}">
                      <a16:colId xmlns:a16="http://schemas.microsoft.com/office/drawing/2014/main" val="3682310725"/>
                    </a:ext>
                  </a:extLst>
                </a:gridCol>
                <a:gridCol w="3295143">
                  <a:extLst>
                    <a:ext uri="{9D8B030D-6E8A-4147-A177-3AD203B41FA5}">
                      <a16:colId xmlns:a16="http://schemas.microsoft.com/office/drawing/2014/main" val="2470361349"/>
                    </a:ext>
                  </a:extLst>
                </a:gridCol>
              </a:tblGrid>
              <a:tr h="16982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Technika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Celkový součet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Technika pořízení do r. 1999 vč.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Technika pořízení do r. 2009 vč.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Technika pořízení do r. 2015 vč.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Technika &lt;=5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702980"/>
                  </a:ext>
                </a:extLst>
              </a:tr>
              <a:tr h="4248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čtečka knih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458155"/>
                  </a:ext>
                </a:extLst>
              </a:tr>
              <a:tr h="4248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disk externí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5895837"/>
                  </a:ext>
                </a:extLst>
              </a:tr>
              <a:tr h="4248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fax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7229789"/>
                  </a:ext>
                </a:extLst>
              </a:tr>
              <a:tr h="4248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fotoaparát + přísl.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5065160"/>
                  </a:ext>
                </a:extLst>
              </a:tr>
              <a:tr h="4248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kamera 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584354"/>
                  </a:ext>
                </a:extLst>
              </a:tr>
              <a:tr h="4248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modem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2624192"/>
                  </a:ext>
                </a:extLst>
              </a:tr>
              <a:tr h="4248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1166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517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529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913949"/>
                  </a:ext>
                </a:extLst>
              </a:tr>
              <a:tr h="4248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 DELL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733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332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369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218835"/>
                  </a:ext>
                </a:extLst>
              </a:tr>
              <a:tr h="4248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 HP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241630"/>
                  </a:ext>
                </a:extLst>
              </a:tr>
              <a:tr h="4248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 ostatní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655620"/>
                  </a:ext>
                </a:extLst>
              </a:tr>
              <a:tr h="4248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projektor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0814328"/>
                  </a:ext>
                </a:extLst>
              </a:tr>
              <a:tr h="4248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přehrávač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063627"/>
                  </a:ext>
                </a:extLst>
              </a:tr>
              <a:tr h="4248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skener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427709"/>
                  </a:ext>
                </a:extLst>
              </a:tr>
              <a:tr h="4248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sluchátka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5700928"/>
                  </a:ext>
                </a:extLst>
              </a:tr>
              <a:tr h="4248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snímač ČK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310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161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564000"/>
                  </a:ext>
                </a:extLst>
              </a:tr>
              <a:tr h="4248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tablet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651508"/>
                  </a:ext>
                </a:extLst>
              </a:tr>
              <a:tr h="4248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terminál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374859"/>
                  </a:ext>
                </a:extLst>
              </a:tr>
              <a:tr h="4248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tiskárna HP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314542"/>
                  </a:ext>
                </a:extLst>
              </a:tr>
              <a:tr h="4248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tiskárna OKI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651477"/>
                  </a:ext>
                </a:extLst>
              </a:tr>
              <a:tr h="4248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tiskárna ostatní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787499"/>
                  </a:ext>
                </a:extLst>
              </a:tr>
              <a:tr h="4248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UPS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6088942"/>
                  </a:ext>
                </a:extLst>
              </a:tr>
              <a:tr h="4248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NTB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314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189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495220"/>
                  </a:ext>
                </a:extLst>
              </a:tr>
              <a:tr h="4385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MTB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209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149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688178"/>
                  </a:ext>
                </a:extLst>
              </a:tr>
              <a:tr h="4385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Celkový součet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3723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444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1504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1738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1952845"/>
                  </a:ext>
                </a:extLst>
              </a:tr>
            </a:tbl>
          </a:graphicData>
        </a:graphic>
      </p:graphicFrame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6AC0563F-A9D3-44AE-8BA3-4485ED47A3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921799"/>
              </p:ext>
            </p:extLst>
          </p:nvPr>
        </p:nvGraphicFramePr>
        <p:xfrm>
          <a:off x="2094616" y="2065482"/>
          <a:ext cx="20194765" cy="10826750"/>
        </p:xfrm>
        <a:graphic>
          <a:graphicData uri="http://schemas.openxmlformats.org/drawingml/2006/table">
            <a:tbl>
              <a:tblPr/>
              <a:tblGrid>
                <a:gridCol w="8952320">
                  <a:extLst>
                    <a:ext uri="{9D8B030D-6E8A-4147-A177-3AD203B41FA5}">
                      <a16:colId xmlns:a16="http://schemas.microsoft.com/office/drawing/2014/main" val="1316761956"/>
                    </a:ext>
                  </a:extLst>
                </a:gridCol>
                <a:gridCol w="1665547">
                  <a:extLst>
                    <a:ext uri="{9D8B030D-6E8A-4147-A177-3AD203B41FA5}">
                      <a16:colId xmlns:a16="http://schemas.microsoft.com/office/drawing/2014/main" val="2599361803"/>
                    </a:ext>
                  </a:extLst>
                </a:gridCol>
                <a:gridCol w="1249160">
                  <a:extLst>
                    <a:ext uri="{9D8B030D-6E8A-4147-A177-3AD203B41FA5}">
                      <a16:colId xmlns:a16="http://schemas.microsoft.com/office/drawing/2014/main" val="1249260913"/>
                    </a:ext>
                  </a:extLst>
                </a:gridCol>
                <a:gridCol w="6662191">
                  <a:extLst>
                    <a:ext uri="{9D8B030D-6E8A-4147-A177-3AD203B41FA5}">
                      <a16:colId xmlns:a16="http://schemas.microsoft.com/office/drawing/2014/main" val="754413482"/>
                    </a:ext>
                  </a:extLst>
                </a:gridCol>
                <a:gridCol w="1665547">
                  <a:extLst>
                    <a:ext uri="{9D8B030D-6E8A-4147-A177-3AD203B41FA5}">
                      <a16:colId xmlns:a16="http://schemas.microsoft.com/office/drawing/2014/main" val="3076924233"/>
                    </a:ext>
                  </a:extLst>
                </a:gridCol>
              </a:tblGrid>
              <a:tr h="41893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Název SW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Verze SW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Název SW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Verze SW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459278"/>
                  </a:ext>
                </a:extLst>
              </a:tr>
              <a:tr h="41893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841320"/>
                  </a:ext>
                </a:extLst>
              </a:tr>
              <a:tr h="418930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 Office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XP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 Windows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6278414"/>
                  </a:ext>
                </a:extLst>
              </a:tr>
              <a:tr h="418930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 Office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 Windows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 4.0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5085728"/>
                  </a:ext>
                </a:extLst>
              </a:tr>
              <a:tr h="418930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 Office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 Windows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7606415"/>
                  </a:ext>
                </a:extLst>
              </a:tr>
              <a:tr h="418930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 Office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 Windows Svr 2000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5319690"/>
                  </a:ext>
                </a:extLst>
              </a:tr>
              <a:tr h="418930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 Office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 Windows </a:t>
                      </a:r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Svr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2000 English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7070633"/>
                  </a:ext>
                </a:extLst>
              </a:tr>
              <a:tr h="418930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 Office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 Windows Server CAL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089451"/>
                  </a:ext>
                </a:extLst>
              </a:tr>
              <a:tr h="418930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 Office Macintosh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 WIndows Svr Std 2003 English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4197985"/>
                  </a:ext>
                </a:extLst>
              </a:tr>
              <a:tr h="418930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 Office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 Windows Server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3369344"/>
                  </a:ext>
                </a:extLst>
              </a:tr>
              <a:tr h="418930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 Office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 Windows Server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 R2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1057064"/>
                  </a:ext>
                </a:extLst>
              </a:tr>
              <a:tr h="418930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 Windows Server CAL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9739187"/>
                  </a:ext>
                </a:extLst>
              </a:tr>
              <a:tr h="418930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 Windows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 Windows Server Ext Conn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6667614"/>
                  </a:ext>
                </a:extLst>
              </a:tr>
              <a:tr h="418930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 Windows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 SR2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 Windows Server Data Center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 R2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7163843"/>
                  </a:ext>
                </a:extLst>
              </a:tr>
              <a:tr h="418930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 Windows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SE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 Windows Server CAL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331416"/>
                  </a:ext>
                </a:extLst>
              </a:tr>
              <a:tr h="418930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 Windows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XP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 Windows Server Std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921124"/>
                  </a:ext>
                </a:extLst>
              </a:tr>
              <a:tr h="418930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 Windows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278529"/>
                  </a:ext>
                </a:extLst>
              </a:tr>
              <a:tr h="418930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 Windows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Vista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048209"/>
                  </a:ext>
                </a:extLst>
              </a:tr>
              <a:tr h="418930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 Windows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822052"/>
                  </a:ext>
                </a:extLst>
              </a:tr>
              <a:tr h="418930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 Windows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0208020"/>
                  </a:ext>
                </a:extLst>
              </a:tr>
              <a:tr h="418930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 Windows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9404121"/>
                  </a:ext>
                </a:extLst>
              </a:tr>
              <a:tr h="418930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 Windows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1618901"/>
                  </a:ext>
                </a:extLst>
              </a:tr>
              <a:tr h="418930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 Windows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347941"/>
                  </a:ext>
                </a:extLst>
              </a:tr>
              <a:tr h="418930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9947454"/>
                  </a:ext>
                </a:extLst>
              </a:tr>
              <a:tr h="42093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cs-CZ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 314 SW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483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79389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3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3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1590972" y="474518"/>
            <a:ext cx="21202056" cy="662882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>
              <a:defRPr sz="7000">
                <a:solidFill>
                  <a:srgbClr val="00A1BB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cs-CZ" sz="3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cs-CZ" sz="3600" dirty="0">
                <a:solidFill>
                  <a:schemeClr val="accent1">
                    <a:lumMod val="50000"/>
                  </a:schemeClr>
                </a:solidFill>
              </a:rPr>
            </a:br>
            <a:endParaRPr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4294967295"/>
          </p:nvPr>
        </p:nvSpPr>
        <p:spPr>
          <a:xfrm>
            <a:off x="22319840" y="12693650"/>
            <a:ext cx="318320" cy="520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sym typeface="Roboto"/>
              </a:rPr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pic>
        <p:nvPicPr>
          <p:cNvPr id="5" name="Picture 4" descr="new_nklogo_rgb">
            <a:extLst>
              <a:ext uri="{FF2B5EF4-FFF2-40B4-BE49-F238E27FC236}">
                <a16:creationId xmlns:a16="http://schemas.microsoft.com/office/drawing/2014/main" id="{D96F530B-8018-45BC-8D5C-52351D854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text 2">
            <a:extLst>
              <a:ext uri="{FF2B5EF4-FFF2-40B4-BE49-F238E27FC236}">
                <a16:creationId xmlns:a16="http://schemas.microsoft.com/office/drawing/2014/main" id="{76B40E10-B4E3-4D80-B7ED-AD32CA233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100" y="1354015"/>
            <a:ext cx="21005800" cy="1215097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podzim 2020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–zpráva o stavu sekce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rozdělení 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do třech základních oblastí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interní uživatelé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externí uživatelé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infrastruktura</a:t>
            </a:r>
          </a:p>
          <a:p>
            <a:pPr lvl="6"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interní systémy</a:t>
            </a:r>
          </a:p>
          <a:p>
            <a:pPr lvl="7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dirty="0" err="1">
                <a:solidFill>
                  <a:schemeClr val="accent1">
                    <a:lumMod val="50000"/>
                  </a:schemeClr>
                </a:solidFill>
              </a:rPr>
              <a:t>Active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1">
                    <a:lumMod val="50000"/>
                  </a:schemeClr>
                </a:solidFill>
              </a:rPr>
              <a:t>Directory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,  Exchange (email), Centrální antivirový systém, LDAP, Aktualizační servery WSUS, Interní certifikační autorita, VPN, Ekonomický systém K2, Spisová služba, Evidence smluv, Centrální tiskové řešení, </a:t>
            </a:r>
            <a:r>
              <a:rPr lang="cs-CZ" dirty="0" err="1">
                <a:solidFill>
                  <a:schemeClr val="accent1">
                    <a:lumMod val="50000"/>
                  </a:schemeClr>
                </a:solidFill>
              </a:rPr>
              <a:t>Micos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cs-CZ" dirty="0" err="1">
                <a:solidFill>
                  <a:schemeClr val="accent1">
                    <a:lumMod val="50000"/>
                  </a:schemeClr>
                </a:solidFill>
              </a:rPr>
              <a:t>Service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1">
                    <a:lumMod val="50000"/>
                  </a:schemeClr>
                </a:solidFill>
              </a:rPr>
              <a:t>Desk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, Nástroje Haly služeb…</a:t>
            </a:r>
          </a:p>
          <a:p>
            <a:pPr lvl="6"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knihovní systémy</a:t>
            </a:r>
          </a:p>
          <a:p>
            <a:pPr lvl="7">
              <a:lnSpc>
                <a:spcPct val="143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ALEPH, NDK, Kramerius, PEP/ZEP, </a:t>
            </a:r>
            <a:r>
              <a:rPr lang="cs-CZ" dirty="0" err="1">
                <a:solidFill>
                  <a:schemeClr val="accent1">
                    <a:lumMod val="50000"/>
                  </a:schemeClr>
                </a:solidFill>
              </a:rPr>
              <a:t>Manuscriptorium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cs-CZ" dirty="0" err="1">
                <a:solidFill>
                  <a:schemeClr val="accent1">
                    <a:lumMod val="50000"/>
                  </a:schemeClr>
                </a:solidFill>
              </a:rPr>
              <a:t>WebArchiv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, NDK, </a:t>
            </a:r>
            <a:r>
              <a:rPr lang="cs-CZ" dirty="0" err="1">
                <a:solidFill>
                  <a:schemeClr val="accent1">
                    <a:lumMod val="50000"/>
                  </a:schemeClr>
                </a:solidFill>
              </a:rPr>
              <a:t>Resolver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 URN:NBN, </a:t>
            </a:r>
            <a:r>
              <a:rPr lang="cs-CZ" dirty="0" err="1">
                <a:solidFill>
                  <a:schemeClr val="accent1">
                    <a:lumMod val="50000"/>
                  </a:schemeClr>
                </a:solidFill>
              </a:rPr>
              <a:t>GitLab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, Server Vega, </a:t>
            </a:r>
            <a:r>
              <a:rPr lang="cs-CZ" dirty="0" err="1">
                <a:solidFill>
                  <a:schemeClr val="accent1">
                    <a:lumMod val="50000"/>
                  </a:schemeClr>
                </a:solidFill>
              </a:rPr>
              <a:t>Rastis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cs-CZ" dirty="0" err="1">
                <a:solidFill>
                  <a:schemeClr val="accent1">
                    <a:lumMod val="50000"/>
                  </a:schemeClr>
                </a:solidFill>
              </a:rPr>
              <a:t>ResIS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cs-CZ" dirty="0" err="1">
                <a:solidFill>
                  <a:schemeClr val="accent1">
                    <a:lumMod val="50000"/>
                  </a:schemeClr>
                </a:solidFill>
              </a:rPr>
              <a:t>RetrIS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, NPRK, Registr digitalizace, Vakuová komora, </a:t>
            </a:r>
            <a:r>
              <a:rPr lang="cs-CZ" dirty="0" err="1">
                <a:solidFill>
                  <a:schemeClr val="accent1">
                    <a:lumMod val="50000"/>
                  </a:schemeClr>
                </a:solidFill>
              </a:rPr>
              <a:t>Hanwell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…</a:t>
            </a:r>
          </a:p>
          <a:p>
            <a:pPr lvl="6"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weby a webové aplikace</a:t>
            </a:r>
          </a:p>
          <a:p>
            <a:pPr lvl="7">
              <a:lnSpc>
                <a:spcPct val="14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PROKOP, Databáze razítek, </a:t>
            </a:r>
            <a:r>
              <a:rPr lang="cs-CZ" dirty="0" err="1">
                <a:solidFill>
                  <a:schemeClr val="accent1">
                    <a:lumMod val="50000"/>
                  </a:schemeClr>
                </a:solidFill>
              </a:rPr>
              <a:t>PerMonik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, Virtuální antikvariát, </a:t>
            </a:r>
            <a:r>
              <a:rPr lang="cs-CZ" dirty="0" err="1">
                <a:solidFill>
                  <a:schemeClr val="accent1">
                    <a:lumMod val="50000"/>
                  </a:schemeClr>
                </a:solidFill>
              </a:rPr>
              <a:t>Interpi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, Webové servery NK ČR…</a:t>
            </a:r>
          </a:p>
          <a:p>
            <a:pPr lvl="6">
              <a:lnSpc>
                <a:spcPct val="14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9633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1590972" y="474518"/>
            <a:ext cx="21202056" cy="662882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>
              <a:defRPr sz="7000">
                <a:solidFill>
                  <a:srgbClr val="00A1BB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cs-CZ" sz="3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cs-CZ" sz="3600" dirty="0">
                <a:solidFill>
                  <a:schemeClr val="accent1">
                    <a:lumMod val="50000"/>
                  </a:schemeClr>
                </a:solidFill>
              </a:rPr>
            </a:br>
            <a:endParaRPr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4294967295"/>
          </p:nvPr>
        </p:nvSpPr>
        <p:spPr>
          <a:xfrm>
            <a:off x="22319840" y="12693650"/>
            <a:ext cx="318320" cy="520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sym typeface="Roboto"/>
              </a:rPr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pic>
        <p:nvPicPr>
          <p:cNvPr id="5" name="Picture 4" descr="new_nklogo_rgb">
            <a:extLst>
              <a:ext uri="{FF2B5EF4-FFF2-40B4-BE49-F238E27FC236}">
                <a16:creationId xmlns:a16="http://schemas.microsoft.com/office/drawing/2014/main" id="{D96F530B-8018-45BC-8D5C-52351D854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74D2F00F-80EC-492B-9A33-1C1628D317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2098640"/>
              </p:ext>
            </p:extLst>
          </p:nvPr>
        </p:nvGraphicFramePr>
        <p:xfrm>
          <a:off x="1590972" y="1137400"/>
          <a:ext cx="20728868" cy="1155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156991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1590972" y="474518"/>
            <a:ext cx="21202056" cy="662882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>
              <a:defRPr sz="7000">
                <a:solidFill>
                  <a:srgbClr val="00A1BB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cs-CZ" sz="3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cs-CZ" sz="3600" dirty="0">
                <a:solidFill>
                  <a:schemeClr val="accent1">
                    <a:lumMod val="50000"/>
                  </a:schemeClr>
                </a:solidFill>
              </a:rPr>
            </a:br>
            <a:endParaRPr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4294967295"/>
          </p:nvPr>
        </p:nvSpPr>
        <p:spPr>
          <a:xfrm>
            <a:off x="22319840" y="12693650"/>
            <a:ext cx="318320" cy="520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sym typeface="Roboto"/>
              </a:rPr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pic>
        <p:nvPicPr>
          <p:cNvPr id="5" name="Picture 4" descr="new_nklogo_rgb">
            <a:extLst>
              <a:ext uri="{FF2B5EF4-FFF2-40B4-BE49-F238E27FC236}">
                <a16:creationId xmlns:a16="http://schemas.microsoft.com/office/drawing/2014/main" id="{D96F530B-8018-45BC-8D5C-52351D854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text 2">
            <a:extLst>
              <a:ext uri="{FF2B5EF4-FFF2-40B4-BE49-F238E27FC236}">
                <a16:creationId xmlns:a16="http://schemas.microsoft.com/office/drawing/2014/main" id="{76B40E10-B4E3-4D80-B7ED-AD32CA233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100" y="1266093"/>
            <a:ext cx="21005800" cy="1194825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rok 2021 – rok plný změn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zásadní změny v rámci interních systémů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zvýšení úrovně zabezpečení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instalace nových služeb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zjednodušení interních systémů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leden až duben 2021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příprava 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rok 2022 a dále – pokračování ve změnách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aktualizace webů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aktualizace knihovních systémů</a:t>
            </a:r>
          </a:p>
        </p:txBody>
      </p:sp>
    </p:spTree>
    <p:extLst>
      <p:ext uri="{BB962C8B-B14F-4D97-AF65-F5344CB8AC3E}">
        <p14:creationId xmlns:p14="http://schemas.microsoft.com/office/powerpoint/2010/main" val="2422668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1590972" y="474518"/>
            <a:ext cx="21202056" cy="1081908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>
              <a:defRPr sz="7000">
                <a:solidFill>
                  <a:srgbClr val="00A1BB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cs-CZ" sz="6700" dirty="0">
                <a:solidFill>
                  <a:schemeClr val="accent1">
                    <a:lumMod val="50000"/>
                  </a:schemeClr>
                </a:solidFill>
              </a:rPr>
              <a:t>17. 05. 2021</a:t>
            </a:r>
            <a:r>
              <a:rPr lang="cs-CZ" sz="3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cs-CZ" sz="3600" dirty="0">
                <a:solidFill>
                  <a:schemeClr val="accent1">
                    <a:lumMod val="50000"/>
                  </a:schemeClr>
                </a:solidFill>
              </a:rPr>
            </a:br>
            <a:endParaRPr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4294967295"/>
          </p:nvPr>
        </p:nvSpPr>
        <p:spPr>
          <a:xfrm>
            <a:off x="22319840" y="12693650"/>
            <a:ext cx="318320" cy="520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sym typeface="Roboto"/>
              </a:rPr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pic>
        <p:nvPicPr>
          <p:cNvPr id="5" name="Picture 4" descr="new_nklogo_rgb">
            <a:extLst>
              <a:ext uri="{FF2B5EF4-FFF2-40B4-BE49-F238E27FC236}">
                <a16:creationId xmlns:a16="http://schemas.microsoft.com/office/drawing/2014/main" id="{D96F530B-8018-45BC-8D5C-52351D854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text 2">
            <a:extLst>
              <a:ext uri="{FF2B5EF4-FFF2-40B4-BE49-F238E27FC236}">
                <a16:creationId xmlns:a16="http://schemas.microsoft.com/office/drawing/2014/main" id="{1674213C-3BBC-4465-8961-27C649C28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100" y="1137400"/>
            <a:ext cx="21005800" cy="12332415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NKČR se stala terčem 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kybernetického útoku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, který proběhl v noci z pondělí 17. na úterý 18. května 2021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měl za cíl znemožnit poskytování služeb čtenářům a paralyzovat chod Národní knihovny ČR poškozením/znepřístupněním klíčových systémů, které poskytují jak externí, tak interní služby a pracovních stanic zaměstnanců Národní knihovny ČR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kybernetický útok byl úspěšný a jeho rozsah chod Národní knihovny ČR citelně zasáhl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proběhlo určení priorit postupů a byl sestaven plán obnovy jednotlivých systémů a koncových stanic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byl zjištěn stav záloh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byla stanovena základní politika bezpečnosti</a:t>
            </a:r>
          </a:p>
        </p:txBody>
      </p:sp>
    </p:spTree>
    <p:extLst>
      <p:ext uri="{BB962C8B-B14F-4D97-AF65-F5344CB8AC3E}">
        <p14:creationId xmlns:p14="http://schemas.microsoft.com/office/powerpoint/2010/main" val="29370685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1590972" y="474518"/>
            <a:ext cx="21202056" cy="662882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>
              <a:defRPr sz="7000">
                <a:solidFill>
                  <a:srgbClr val="00A1BB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cs-CZ" sz="3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cs-CZ" sz="3600" dirty="0">
                <a:solidFill>
                  <a:schemeClr val="accent1">
                    <a:lumMod val="50000"/>
                  </a:schemeClr>
                </a:solidFill>
              </a:rPr>
            </a:br>
            <a:endParaRPr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4294967295"/>
          </p:nvPr>
        </p:nvSpPr>
        <p:spPr>
          <a:xfrm>
            <a:off x="22319840" y="12693650"/>
            <a:ext cx="318320" cy="520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sym typeface="Roboto"/>
              </a:rPr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pic>
        <p:nvPicPr>
          <p:cNvPr id="5" name="Picture 4" descr="new_nklogo_rgb">
            <a:extLst>
              <a:ext uri="{FF2B5EF4-FFF2-40B4-BE49-F238E27FC236}">
                <a16:creationId xmlns:a16="http://schemas.microsoft.com/office/drawing/2014/main" id="{D96F530B-8018-45BC-8D5C-52351D854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FB3D70A-430B-4AD5-B2B7-ECF287700C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8831180"/>
              </p:ext>
            </p:extLst>
          </p:nvPr>
        </p:nvGraphicFramePr>
        <p:xfrm>
          <a:off x="6759575" y="2884988"/>
          <a:ext cx="10433050" cy="8149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460608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686515" y="2928900"/>
            <a:ext cx="21202057" cy="7435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0" marR="0" lvl="0" indent="0" algn="l" defTabSz="825500" rtl="0" eaLnBrk="1" fontAlgn="auto" latinLnBrk="0" hangingPunct="0">
              <a:lnSpc>
                <a:spcPct val="50000"/>
              </a:lnSpc>
              <a:spcBef>
                <a:spcPts val="5900"/>
              </a:spcBef>
              <a:spcAft>
                <a:spcPts val="0"/>
              </a:spcAft>
              <a:buClrTx/>
              <a:buSzPct val="180000"/>
              <a:buFontTx/>
              <a:buNone/>
              <a:tabLst/>
              <a:defRPr sz="3600"/>
            </a:pPr>
            <a:endParaRPr kumimoji="0" lang="cs-CZ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4294967295"/>
          </p:nvPr>
        </p:nvSpPr>
        <p:spPr>
          <a:xfrm>
            <a:off x="22319840" y="11645900"/>
            <a:ext cx="318320" cy="520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sym typeface="Roboto"/>
              </a:rPr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pic>
        <p:nvPicPr>
          <p:cNvPr id="13" name="Picture 4" descr="new_nklogo_rgb">
            <a:extLst>
              <a:ext uri="{FF2B5EF4-FFF2-40B4-BE49-F238E27FC236}">
                <a16:creationId xmlns:a16="http://schemas.microsoft.com/office/drawing/2014/main" id="{5F03DA20-46B8-4B49-A4E5-8D4655073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135">
            <a:extLst>
              <a:ext uri="{FF2B5EF4-FFF2-40B4-BE49-F238E27FC236}">
                <a16:creationId xmlns:a16="http://schemas.microsoft.com/office/drawing/2014/main" id="{3401EC88-DF6F-4188-9C62-EBD75C09D20F}"/>
              </a:ext>
            </a:extLst>
          </p:cNvPr>
          <p:cNvSpPr txBox="1">
            <a:spLocks/>
          </p:cNvSpPr>
          <p:nvPr/>
        </p:nvSpPr>
        <p:spPr>
          <a:xfrm>
            <a:off x="1590972" y="461746"/>
            <a:ext cx="21202056" cy="666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rmAutofit fontScale="60000" lnSpcReduction="20000"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i="0" u="none" strike="noStrike" cap="all" spc="0" baseline="0">
                <a:ln>
                  <a:noFill/>
                </a:ln>
                <a:solidFill>
                  <a:srgbClr val="00A1BB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Roboto"/>
              </a:defRPr>
            </a:lvl9pPr>
          </a:lstStyle>
          <a:p>
            <a:pPr hangingPunct="1"/>
            <a:r>
              <a:rPr lang="cs-CZ" sz="3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cs-CZ" sz="3600" dirty="0">
                <a:solidFill>
                  <a:schemeClr val="accent1">
                    <a:lumMod val="50000"/>
                  </a:schemeClr>
                </a:solidFill>
              </a:rPr>
            </a:br>
            <a:endParaRPr lang="cs-CZ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Zástupný symbol pro text 2">
            <a:extLst>
              <a:ext uri="{FF2B5EF4-FFF2-40B4-BE49-F238E27FC236}">
                <a16:creationId xmlns:a16="http://schemas.microsoft.com/office/drawing/2014/main" id="{BA702835-8AE3-454B-831C-FFA74203D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100" y="1266093"/>
            <a:ext cx="21005800" cy="1194825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došlo k vytvoření zcela nového síťového prostředí odděleného od původního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pro klíčové interní systémy došlo k postupnému vytvoření zcela nové infrastruktury na posledních verzích operačního systému Windows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některé systémy nebylo možné obnovit, některé systémy jsou zcela nové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došlo k navýšení úrovně zabezpečení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klíčové systémy provozujeme v režimu HA</a:t>
            </a:r>
          </a:p>
        </p:txBody>
      </p:sp>
    </p:spTree>
    <p:extLst>
      <p:ext uri="{BB962C8B-B14F-4D97-AF65-F5344CB8AC3E}">
        <p14:creationId xmlns:p14="http://schemas.microsoft.com/office/powerpoint/2010/main" val="16072552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Roboto"/>
        <a:ea typeface="Roboto"/>
        <a:cs typeface="Roboto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Roboto"/>
        <a:ea typeface="Roboto"/>
        <a:cs typeface="Roboto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9958</TotalTime>
  <Words>1198</Words>
  <Application>Microsoft Office PowerPoint</Application>
  <PresentationFormat>Vlastní</PresentationFormat>
  <Paragraphs>422</Paragraphs>
  <Slides>19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8" baseType="lpstr">
      <vt:lpstr>Calibri</vt:lpstr>
      <vt:lpstr>Helvetica</vt:lpstr>
      <vt:lpstr>Helvetica Light</vt:lpstr>
      <vt:lpstr>Helvetica Neue</vt:lpstr>
      <vt:lpstr>Roboto</vt:lpstr>
      <vt:lpstr>Roboto Light</vt:lpstr>
      <vt:lpstr>Times New Roman</vt:lpstr>
      <vt:lpstr>Wingdings</vt:lpstr>
      <vt:lpstr>1_White</vt:lpstr>
      <vt:lpstr>Petra Burdová     18. 10. 2022</vt:lpstr>
      <vt:lpstr>Prezentace aplikace PowerPoint</vt:lpstr>
      <vt:lpstr> </vt:lpstr>
      <vt:lpstr> </vt:lpstr>
      <vt:lpstr> </vt:lpstr>
      <vt:lpstr> </vt:lpstr>
      <vt:lpstr>17. 05. 2021 </vt:lpstr>
      <vt:lpstr> </vt:lpstr>
      <vt:lpstr>Prezentace aplikace PowerPoint</vt:lpstr>
      <vt:lpstr>Prezentace aplikace PowerPoint</vt:lpstr>
      <vt:lpstr>Prezentace aplikace PowerPoint</vt:lpstr>
      <vt:lpstr>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Máte nějaké otázky?</vt:lpstr>
      <vt:lpstr>Díky za pozornost!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STAFF MEETING</dc:title>
  <dc:subject/>
  <dc:creator>Bednářová Gabriela</dc:creator>
  <cp:keywords/>
  <dc:description/>
  <cp:lastModifiedBy>Huňová Jana</cp:lastModifiedBy>
  <cp:revision>301</cp:revision>
  <dcterms:modified xsi:type="dcterms:W3CDTF">2022-12-15T09:51:08Z</dcterms:modified>
  <cp:category/>
</cp:coreProperties>
</file>